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9" r:id="rId5"/>
    <p:sldId id="268" r:id="rId6"/>
    <p:sldId id="276" r:id="rId7"/>
    <p:sldId id="275" r:id="rId8"/>
    <p:sldId id="278" r:id="rId9"/>
    <p:sldId id="272" r:id="rId10"/>
    <p:sldId id="274" r:id="rId11"/>
    <p:sldId id="259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olanda Rueda" initials="YR" lastIdx="2" clrIdx="0">
    <p:extLst>
      <p:ext uri="{19B8F6BF-5375-455C-9EA6-DF929625EA0E}">
        <p15:presenceInfo xmlns:p15="http://schemas.microsoft.com/office/powerpoint/2012/main" userId="Yolanda Rued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5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9"/>
    <p:restoredTop sz="94648"/>
  </p:normalViewPr>
  <p:slideViewPr>
    <p:cSldViewPr snapToGrid="0">
      <p:cViewPr varScale="1">
        <p:scale>
          <a:sx n="117" d="100"/>
          <a:sy n="117" d="100"/>
        </p:scale>
        <p:origin x="35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A6CA55-2D43-44CE-B30E-FD37E1FFE1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B230299-20E1-4DFC-A5DA-3AAB30DDCE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6D191A-6595-4382-9DCC-43AF8A8FD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4B7B-31CC-4DA8-9840-1E659F8795E8}" type="datetimeFigureOut">
              <a:rPr lang="es-ES" smtClean="0"/>
              <a:t>8/2/22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195B66-6387-4DA7-A200-ECA1D1E70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3A5C4-EDE3-482A-A70E-078EACD6B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0354E-B470-4E47-8E3A-867980CF18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4825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D7BE9D-5F5D-4E79-BE25-DDC47D099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FB78B4-56B7-4B8F-AC71-500654317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05F1A2-A9F1-4074-AA90-2813D7CE3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4B7B-31CC-4DA8-9840-1E659F8795E8}" type="datetimeFigureOut">
              <a:rPr lang="es-ES" smtClean="0"/>
              <a:t>8/2/22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7714F3-F235-4B76-AA87-41B396E01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0EFD3B-D2A9-47D0-826F-9D70EF0AD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0354E-B470-4E47-8E3A-867980CF18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1395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AFA786-7554-4EDF-A86C-10B30D5B6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ED28C9-09A7-44D4-B65C-8DD56A4D5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4B5E43-FBD8-433E-953F-AD2285E2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4B7B-31CC-4DA8-9840-1E659F8795E8}" type="datetimeFigureOut">
              <a:rPr lang="es-ES" smtClean="0"/>
              <a:t>8/2/22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849E56-F3D3-4388-B218-46C3161BE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E9E8E4-FD6D-4888-8BD9-9AB321155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0354E-B470-4E47-8E3A-867980CF18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8470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578C6E-5119-451C-8736-218675835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CBBAB7-C699-42FF-9684-131ABFD986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169B66-C61B-476D-A732-49CABB7C17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81C35CD-DD2B-418E-8526-E12381308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4B7B-31CC-4DA8-9840-1E659F8795E8}" type="datetimeFigureOut">
              <a:rPr lang="es-ES" smtClean="0"/>
              <a:t>8/2/22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FF383B-92C5-4BC9-B737-6A9A1780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E39EE8-4909-4A2C-BE16-7625FDE56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0354E-B470-4E47-8E3A-867980CF18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5131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012760-8E5E-47E4-81BA-0026A49A7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30B4B9-1194-4391-85A3-5BC4B5879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3C3A480-8829-458B-BD23-3E50CEC2B2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46106B8-37AE-455E-ACD9-12BE8DB835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A403156-0AAE-4AEC-B368-8A798D07A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5A8D44-96F8-4466-A083-D10D8EE48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4B7B-31CC-4DA8-9840-1E659F8795E8}" type="datetimeFigureOut">
              <a:rPr lang="es-ES" smtClean="0"/>
              <a:t>8/2/22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E3B36D8-5642-4279-87B4-AE7EFEDC6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96FF183-E709-4F4E-A9A4-9F67B46D8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0354E-B470-4E47-8E3A-867980CF18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3037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AAA832-4815-440F-A69C-92E437591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B666BFE-E924-4CD6-BAC7-81D93C8EE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4B7B-31CC-4DA8-9840-1E659F8795E8}" type="datetimeFigureOut">
              <a:rPr lang="es-ES" smtClean="0"/>
              <a:t>8/2/22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D665420-121E-4687-A95A-8AE605655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B80C54-6784-44A5-8803-ED149868A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0354E-B470-4E47-8E3A-867980CF18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2715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94CF8EA-15B7-4BAC-90B8-A83947B60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4B7B-31CC-4DA8-9840-1E659F8795E8}" type="datetimeFigureOut">
              <a:rPr lang="es-ES" smtClean="0"/>
              <a:t>8/2/22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C367F2D-E49A-4736-8AB6-1E29D323A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9EEEF16-106D-4843-9F9D-094F406A7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0354E-B470-4E47-8E3A-867980CF18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154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65B02C-992A-4D0E-82CD-F53E7E348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3A1A9F-8B28-4311-8944-B71ABDA47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6DA3CC2-DAA0-4ECB-9D7B-86502FF18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C6B9502-5772-4417-BB5A-F1F59F4C6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4B7B-31CC-4DA8-9840-1E659F8795E8}" type="datetimeFigureOut">
              <a:rPr lang="es-ES" smtClean="0"/>
              <a:t>8/2/22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C6BC2DA-FE73-4B00-BE9D-7752091DA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3A7612-AC5A-4E8D-8905-524C57B24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0354E-B470-4E47-8E3A-867980CF18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7440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FEB953-4350-4D97-B096-7EDA54092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89C382B-BBF0-4968-8C8C-AA23BD9B8A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60105D0-01AA-4D25-87AA-574A270C1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EDD95D1-3779-4F89-9138-67FE1D6DC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4B7B-31CC-4DA8-9840-1E659F8795E8}" type="datetimeFigureOut">
              <a:rPr lang="es-ES" smtClean="0"/>
              <a:t>8/2/22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FCE1768-5E47-4A9C-9370-9B5FC1CB1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B7D3E27-60E5-464F-811C-168B015B5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0354E-B470-4E47-8E3A-867980CF18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3879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3B8A9A-8E5C-42D2-815E-DFFD0E2C9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776C0AF-A451-45EA-A9E9-BF2E9FD005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D3C304-1673-4B47-99DC-763026B84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4B7B-31CC-4DA8-9840-1E659F8795E8}" type="datetimeFigureOut">
              <a:rPr lang="es-ES" smtClean="0"/>
              <a:t>8/2/22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7750E2-3510-432C-98E2-18AFC6147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D06951-30CB-4BD4-A49F-B2BDDA2E5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0354E-B470-4E47-8E3A-867980CF18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7744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291D0FA-7239-4634-8998-F66458F8DC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8E4AD04-8AC1-4663-B153-28627722F5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25EDEA-E362-4207-BB42-987EDD513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4B7B-31CC-4DA8-9840-1E659F8795E8}" type="datetimeFigureOut">
              <a:rPr lang="es-ES" smtClean="0"/>
              <a:t>8/2/22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8D50F6-7D02-4906-B6C1-9FE23CD7A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AC1637-658D-4307-AA9C-508BDC881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0354E-B470-4E47-8E3A-867980CF18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3602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6DD0F5F-A11D-4537-B6A7-C782C3FC8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B55011-7553-4307-9FB3-CACB04569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1A1EB6-87AF-41E5-84AC-BF8DDC0041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74B7B-31CC-4DA8-9840-1E659F8795E8}" type="datetimeFigureOut">
              <a:rPr lang="es-ES" smtClean="0"/>
              <a:t>8/2/22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D5A13A-B1BC-42F5-8E28-4503483116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129DF3-3EB0-4EF2-9B20-A944DC41CC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0354E-B470-4E47-8E3A-867980CF181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3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em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5.svg"/><Relationship Id="rId7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888B198C-2A2A-7043-9589-592D53D791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1" r="-1" b="-1"/>
          <a:stretch/>
        </p:blipFill>
        <p:spPr>
          <a:xfrm>
            <a:off x="1115616" y="1690209"/>
            <a:ext cx="3292524" cy="34714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C6AAE25-BD23-41B5-AAE4-1DA5898C2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573887"/>
            <a:ext cx="0" cy="3710227"/>
          </a:xfrm>
          <a:prstGeom prst="line">
            <a:avLst/>
          </a:prstGeom>
          <a:ln w="19050">
            <a:solidFill>
              <a:srgbClr val="F35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 descr="Un letrero verde con letras blancas&#10;&#10;Descripción generada automáticamente con confianza media">
            <a:extLst>
              <a:ext uri="{FF2B5EF4-FFF2-40B4-BE49-F238E27FC236}">
                <a16:creationId xmlns:a16="http://schemas.microsoft.com/office/drawing/2014/main" id="{7BFB19EA-E8E6-014E-BBD8-1F8EC6EED8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676" y="2168899"/>
            <a:ext cx="6184580" cy="251405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CD18C95-B42A-9D4C-9A3F-5D49774779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350" y="5775376"/>
            <a:ext cx="2299733" cy="78374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04DB5C9-D683-2742-9E84-7D06708A4538}"/>
              </a:ext>
            </a:extLst>
          </p:cNvPr>
          <p:cNvSpPr txBox="1"/>
          <p:nvPr/>
        </p:nvSpPr>
        <p:spPr>
          <a:xfrm>
            <a:off x="233917" y="5775376"/>
            <a:ext cx="52518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Carina Escobar Manero</a:t>
            </a:r>
          </a:p>
          <a:p>
            <a:r>
              <a:rPr lang="es-ES" dirty="0"/>
              <a:t>Presidenta Plataforma de Organizaciones de Pacientes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3546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id="{786F5783-71EE-4AB8-A471-79895EB2AC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972" t="729" r="1243" b="83206"/>
          <a:stretch/>
        </p:blipFill>
        <p:spPr>
          <a:xfrm>
            <a:off x="-1" y="-79512"/>
            <a:ext cx="12192001" cy="11098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E6A7D0C-8BB9-4498-BD38-186B6A7B2A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64" y="6074770"/>
            <a:ext cx="1421219" cy="48434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18E344A-860D-4100-BB18-5D83D81C4301}"/>
              </a:ext>
            </a:extLst>
          </p:cNvPr>
          <p:cNvSpPr txBox="1"/>
          <p:nvPr/>
        </p:nvSpPr>
        <p:spPr>
          <a:xfrm>
            <a:off x="594359" y="1307287"/>
            <a:ext cx="11231881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i="0" u="none" strike="noStrike" baseline="0">
                <a:solidFill>
                  <a:srgbClr val="000000"/>
                </a:solidFill>
                <a:latin typeface="Poppins Light" panose="00000400000000000000" pitchFamily="2" charset="0"/>
              </a:rPr>
              <a:t>Profesionales sanitarios y pacientes señalamos la gran utilidad que presentan los medios telemáticos para la </a:t>
            </a:r>
            <a:r>
              <a:rPr lang="es-ES" sz="2000" b="1" i="0" u="none" strike="noStrike" baseline="0">
                <a:solidFill>
                  <a:srgbClr val="000000"/>
                </a:solidFill>
                <a:latin typeface="Poppins Light" panose="00000400000000000000" pitchFamily="2" charset="0"/>
              </a:rPr>
              <a:t>continuidad asistencial. </a:t>
            </a:r>
            <a:r>
              <a:rPr lang="es-ES" sz="2000" i="0" u="none" strike="noStrike" baseline="0">
                <a:solidFill>
                  <a:srgbClr val="000000"/>
                </a:solidFill>
                <a:latin typeface="Poppins Light" panose="00000400000000000000" pitchFamily="2" charset="0"/>
              </a:rPr>
              <a:t>No obstante</a:t>
            </a:r>
            <a:r>
              <a:rPr lang="es-ES" sz="2000" b="1" i="0" u="none" strike="noStrike" baseline="0">
                <a:solidFill>
                  <a:srgbClr val="000000"/>
                </a:solidFill>
                <a:latin typeface="Poppins Light" panose="00000400000000000000" pitchFamily="2" charset="0"/>
              </a:rPr>
              <a:t>, l</a:t>
            </a:r>
            <a:r>
              <a:rPr lang="es-ES" sz="2000" b="1">
                <a:solidFill>
                  <a:srgbClr val="000000"/>
                </a:solidFill>
                <a:latin typeface="Poppins Light" panose="00000400000000000000" pitchFamily="2" charset="0"/>
              </a:rPr>
              <a:t>a consulta telemática no debe sustituir a la consulta presencial.</a:t>
            </a:r>
            <a:endParaRPr lang="es-ES" sz="2400" b="1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7DD948A-86E2-40F2-BD01-0D52F402B707}"/>
              </a:ext>
            </a:extLst>
          </p:cNvPr>
          <p:cNvSpPr txBox="1"/>
          <p:nvPr/>
        </p:nvSpPr>
        <p:spPr>
          <a:xfrm>
            <a:off x="6803490" y="3212448"/>
            <a:ext cx="4979820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1600" i="0" u="none" strike="noStrike" baseline="0">
                <a:solidFill>
                  <a:srgbClr val="000000"/>
                </a:solidFill>
                <a:latin typeface="Poppins Light" panose="00000400000000000000" pitchFamily="2" charset="0"/>
              </a:rPr>
              <a:t>Ausencia marco legal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1600" i="0" u="none" strike="noStrike" baseline="0">
              <a:solidFill>
                <a:srgbClr val="000000"/>
              </a:solidFill>
              <a:latin typeface="Poppins Light" panose="000004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1600">
                <a:solidFill>
                  <a:srgbClr val="000000"/>
                </a:solidFill>
                <a:latin typeface="Poppins Light" panose="00000400000000000000" pitchFamily="2" charset="0"/>
              </a:rPr>
              <a:t>Ciberseguridad y confidencialidad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1600">
              <a:solidFill>
                <a:srgbClr val="000000"/>
              </a:solidFill>
              <a:latin typeface="Poppins Light" panose="000004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1600">
                <a:solidFill>
                  <a:srgbClr val="000000"/>
                </a:solidFill>
                <a:latin typeface="Poppins Light" panose="00000400000000000000" pitchFamily="2" charset="0"/>
              </a:rPr>
              <a:t>Ausencia comunicación no verbal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1600">
              <a:solidFill>
                <a:srgbClr val="000000"/>
              </a:solidFill>
              <a:latin typeface="Poppins Light" panose="000004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1600">
                <a:solidFill>
                  <a:srgbClr val="000000"/>
                </a:solidFill>
                <a:latin typeface="Poppins Light" panose="00000400000000000000" pitchFamily="2" charset="0"/>
              </a:rPr>
              <a:t>Riesgo duplicidad consulta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1600">
              <a:solidFill>
                <a:srgbClr val="000000"/>
              </a:solidFill>
              <a:latin typeface="Poppins Light" panose="000004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1600">
                <a:solidFill>
                  <a:srgbClr val="000000"/>
                </a:solidFill>
                <a:latin typeface="Poppins Light" panose="00000400000000000000" pitchFamily="2" charset="0"/>
              </a:rPr>
              <a:t>Falta competencias digitales de profesionales sanitarios y pacientes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883DCE6-6AAB-4F88-9815-ABBA8C6CB955}"/>
              </a:ext>
            </a:extLst>
          </p:cNvPr>
          <p:cNvSpPr txBox="1"/>
          <p:nvPr/>
        </p:nvSpPr>
        <p:spPr>
          <a:xfrm>
            <a:off x="7866161" y="2566117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>
                <a:solidFill>
                  <a:schemeClr val="accent1">
                    <a:lumMod val="60000"/>
                    <a:lumOff val="40000"/>
                  </a:schemeClr>
                </a:solidFill>
                <a:latin typeface="Poppins Light" panose="00000400000000000000" pitchFamily="2" charset="0"/>
              </a:rPr>
              <a:t>Barreras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62E18CF-A8C4-4E93-A8FE-922C7E759EE9}"/>
              </a:ext>
            </a:extLst>
          </p:cNvPr>
          <p:cNvSpPr txBox="1"/>
          <p:nvPr/>
        </p:nvSpPr>
        <p:spPr>
          <a:xfrm>
            <a:off x="858576" y="3212448"/>
            <a:ext cx="594491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1600" i="0" u="none" strike="noStrike" baseline="0" dirty="0">
                <a:solidFill>
                  <a:srgbClr val="000000"/>
                </a:solidFill>
                <a:latin typeface="Poppins Light" panose="00000400000000000000" pitchFamily="2" charset="0"/>
              </a:rPr>
              <a:t>Más accesibilidad, flexibilidad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1600" i="0" u="none" strike="noStrike" baseline="0" dirty="0">
              <a:solidFill>
                <a:srgbClr val="000000"/>
              </a:solidFill>
              <a:latin typeface="Poppins Light" panose="000004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0000"/>
                </a:solidFill>
                <a:latin typeface="Poppins Light" panose="00000400000000000000" pitchFamily="2" charset="0"/>
              </a:rPr>
              <a:t>Ahorro tiempo, desplazamiento y costes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000000"/>
              </a:solidFill>
              <a:latin typeface="Poppins Light" panose="000004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0000"/>
                </a:solidFill>
                <a:latin typeface="Poppins Light" panose="00000400000000000000" pitchFamily="2" charset="0"/>
              </a:rPr>
              <a:t>Disminución ausencias laborales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000000"/>
              </a:solidFill>
              <a:latin typeface="Poppins Light" panose="000004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0000"/>
                </a:solidFill>
                <a:latin typeface="Poppins Light" panose="00000400000000000000" pitchFamily="2" charset="0"/>
              </a:rPr>
              <a:t>Disminución riesgo de contagio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000000"/>
              </a:solidFill>
              <a:latin typeface="Poppins Light" panose="000004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0000"/>
                </a:solidFill>
                <a:latin typeface="Poppins Light" panose="00000400000000000000" pitchFamily="2" charset="0"/>
              </a:rPr>
              <a:t>Agilidad resolver problemas de baja complejidad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000000"/>
              </a:solidFill>
              <a:latin typeface="Poppins Light" panose="000004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0000"/>
                </a:solidFill>
                <a:latin typeface="Poppins Light" panose="00000400000000000000" pitchFamily="2" charset="0"/>
              </a:rPr>
              <a:t>Facilita interconsulta</a:t>
            </a:r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68124BB-E967-424D-85E0-6DBA46AB6157}"/>
              </a:ext>
            </a:extLst>
          </p:cNvPr>
          <p:cNvSpPr txBox="1"/>
          <p:nvPr/>
        </p:nvSpPr>
        <p:spPr>
          <a:xfrm>
            <a:off x="2565219" y="2504980"/>
            <a:ext cx="1192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>
                <a:solidFill>
                  <a:schemeClr val="accent1">
                    <a:lumMod val="60000"/>
                    <a:lumOff val="40000"/>
                  </a:schemeClr>
                </a:solidFill>
                <a:latin typeface="Poppins Light" panose="00000400000000000000" pitchFamily="2" charset="0"/>
              </a:rPr>
              <a:t>Ventajas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1E525B7-E8B7-4DAB-BE88-617EC5E34B49}"/>
              </a:ext>
            </a:extLst>
          </p:cNvPr>
          <p:cNvSpPr txBox="1"/>
          <p:nvPr/>
        </p:nvSpPr>
        <p:spPr>
          <a:xfrm>
            <a:off x="721360" y="244555"/>
            <a:ext cx="3267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Poppins Light" panose="00000400000000000000" pitchFamily="2" charset="0"/>
              </a:rPr>
              <a:t>Ventajas y barreras </a:t>
            </a:r>
          </a:p>
        </p:txBody>
      </p:sp>
    </p:spTree>
    <p:extLst>
      <p:ext uri="{BB962C8B-B14F-4D97-AF65-F5344CB8AC3E}">
        <p14:creationId xmlns:p14="http://schemas.microsoft.com/office/powerpoint/2010/main" val="3714619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id="{786F5783-71EE-4AB8-A471-79895EB2AC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972" t="729" r="1243" b="83206"/>
          <a:stretch/>
        </p:blipFill>
        <p:spPr>
          <a:xfrm>
            <a:off x="-1" y="-79512"/>
            <a:ext cx="12192001" cy="11098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E6A7D0C-8BB9-4498-BD38-186B6A7B2A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64" y="6074770"/>
            <a:ext cx="1421219" cy="48434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7796368-9C2E-450D-9910-48740E096BE4}"/>
              </a:ext>
            </a:extLst>
          </p:cNvPr>
          <p:cNvSpPr txBox="1"/>
          <p:nvPr/>
        </p:nvSpPr>
        <p:spPr>
          <a:xfrm>
            <a:off x="928451" y="244555"/>
            <a:ext cx="8339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Poppins Light" panose="00000400000000000000" pitchFamily="2" charset="0"/>
              </a:rPr>
              <a:t>Modelo de atención según necesidades del paciente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EAD86C9-C609-4E61-8901-D3E2DFAD73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1128" y="1596788"/>
            <a:ext cx="6430739" cy="501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282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id="{786F5783-71EE-4AB8-A471-79895EB2AC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972" t="729" r="1243" b="83206"/>
          <a:stretch/>
        </p:blipFill>
        <p:spPr>
          <a:xfrm>
            <a:off x="-1" y="-79512"/>
            <a:ext cx="12192001" cy="11098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E6A7D0C-8BB9-4498-BD38-186B6A7B2A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64" y="6074770"/>
            <a:ext cx="1421219" cy="48434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1F0814B-3ABA-4DCC-AB5B-B5F83C8B901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2417"/>
          <a:stretch/>
        </p:blipFill>
        <p:spPr>
          <a:xfrm>
            <a:off x="180645" y="1437000"/>
            <a:ext cx="5473894" cy="1992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C169E26-1EA0-4784-9FE2-0516C1B4995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1171"/>
          <a:stretch/>
        </p:blipFill>
        <p:spPr>
          <a:xfrm>
            <a:off x="5500120" y="1393078"/>
            <a:ext cx="6511235" cy="200271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FE991FA-EC75-4CC3-8F10-6D5871A6346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4902"/>
          <a:stretch/>
        </p:blipFill>
        <p:spPr>
          <a:xfrm>
            <a:off x="294638" y="3835712"/>
            <a:ext cx="5027881" cy="199199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F6EF7B4-557F-412A-9DB9-638B7DB7D8D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4856" b="-1"/>
          <a:stretch/>
        </p:blipFill>
        <p:spPr>
          <a:xfrm>
            <a:off x="5900896" y="3835712"/>
            <a:ext cx="4756870" cy="2020976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F089375-AD62-4378-BF8A-049D70088793}"/>
              </a:ext>
            </a:extLst>
          </p:cNvPr>
          <p:cNvSpPr txBox="1"/>
          <p:nvPr/>
        </p:nvSpPr>
        <p:spPr>
          <a:xfrm>
            <a:off x="180645" y="244555"/>
            <a:ext cx="9834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>
                <a:solidFill>
                  <a:schemeClr val="bg1"/>
                </a:solidFill>
                <a:latin typeface="Poppins Light" panose="00000400000000000000" pitchFamily="2" charset="0"/>
              </a:rPr>
              <a:t>Preferencia de modelo de atención según objetivo de consulta</a:t>
            </a:r>
          </a:p>
        </p:txBody>
      </p:sp>
    </p:spTree>
    <p:extLst>
      <p:ext uri="{BB962C8B-B14F-4D97-AF65-F5344CB8AC3E}">
        <p14:creationId xmlns:p14="http://schemas.microsoft.com/office/powerpoint/2010/main" val="993475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id="{786F5783-71EE-4AB8-A471-79895EB2AC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972" t="729" r="1243" b="83206"/>
          <a:stretch/>
        </p:blipFill>
        <p:spPr>
          <a:xfrm>
            <a:off x="0" y="0"/>
            <a:ext cx="12192001" cy="11098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E6A7D0C-8BB9-4498-BD38-186B6A7B2A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64" y="6074770"/>
            <a:ext cx="1421219" cy="484346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170BFD6-96FD-406A-B32D-7D95640D6F3E}"/>
              </a:ext>
            </a:extLst>
          </p:cNvPr>
          <p:cNvSpPr txBox="1"/>
          <p:nvPr/>
        </p:nvSpPr>
        <p:spPr>
          <a:xfrm>
            <a:off x="8530920" y="298884"/>
            <a:ext cx="3238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Poppins Light" panose="00000400000000000000" pitchFamily="2" charset="0"/>
              </a:rPr>
              <a:t>Consulta presencial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9F1083E-07DC-4BC6-8A32-30BFE567D1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917" y="9158"/>
            <a:ext cx="7961858" cy="684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396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id="{786F5783-71EE-4AB8-A471-79895EB2AC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972" t="729" r="1243" b="83206"/>
          <a:stretch/>
        </p:blipFill>
        <p:spPr>
          <a:xfrm>
            <a:off x="-1" y="-79512"/>
            <a:ext cx="12192001" cy="11098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E6A7D0C-8BB9-4498-BD38-186B6A7B2A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64" y="6074770"/>
            <a:ext cx="1421219" cy="48434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7796368-9C2E-450D-9910-48740E096BE4}"/>
              </a:ext>
            </a:extLst>
          </p:cNvPr>
          <p:cNvSpPr txBox="1"/>
          <p:nvPr/>
        </p:nvSpPr>
        <p:spPr>
          <a:xfrm>
            <a:off x="721360" y="244555"/>
            <a:ext cx="4230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Poppins Light" panose="00000400000000000000" pitchFamily="2" charset="0"/>
              </a:rPr>
              <a:t>Combatir la brecha digital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ED30E82-6F6B-4A25-933C-72B9A9565C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917" y="1307611"/>
            <a:ext cx="5023272" cy="530583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A4E0EE3-BE44-4A67-A984-3E4E3C91AE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6374" y="1501657"/>
            <a:ext cx="5181709" cy="385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71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id="{786F5783-71EE-4AB8-A471-79895EB2AC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972" t="729" r="1243" b="83206"/>
          <a:stretch/>
        </p:blipFill>
        <p:spPr>
          <a:xfrm>
            <a:off x="-1" y="-79512"/>
            <a:ext cx="12192001" cy="11098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E6A7D0C-8BB9-4498-BD38-186B6A7B2A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64" y="6074770"/>
            <a:ext cx="1421219" cy="48434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7796368-9C2E-450D-9910-48740E096BE4}"/>
              </a:ext>
            </a:extLst>
          </p:cNvPr>
          <p:cNvSpPr txBox="1"/>
          <p:nvPr/>
        </p:nvSpPr>
        <p:spPr>
          <a:xfrm>
            <a:off x="721360" y="244555"/>
            <a:ext cx="82461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Poppins Light" panose="00000400000000000000" pitchFamily="2" charset="0"/>
              </a:rPr>
              <a:t>Propuestas POP para mejorar la atención telemática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D0B90D1-CCDF-477E-949B-B56D16F9613D}"/>
              </a:ext>
            </a:extLst>
          </p:cNvPr>
          <p:cNvSpPr txBox="1"/>
          <p:nvPr/>
        </p:nvSpPr>
        <p:spPr>
          <a:xfrm>
            <a:off x="1524000" y="1315155"/>
            <a:ext cx="70104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2000" i="0" u="none" strike="noStrike" baseline="0">
                <a:solidFill>
                  <a:srgbClr val="000000"/>
                </a:solidFill>
                <a:latin typeface="Poppins Light" panose="00000400000000000000" pitchFamily="2" charset="0"/>
              </a:rPr>
              <a:t>Regulación del </a:t>
            </a:r>
            <a:r>
              <a:rPr lang="es-ES" sz="2000" b="1" i="0" u="none" strike="noStrike" baseline="0">
                <a:solidFill>
                  <a:srgbClr val="000000"/>
                </a:solidFill>
                <a:latin typeface="Poppins Light" panose="00000400000000000000" pitchFamily="2" charset="0"/>
              </a:rPr>
              <a:t>marco legal </a:t>
            </a:r>
            <a:r>
              <a:rPr lang="es-ES" sz="2000" i="0" u="none" strike="noStrike" baseline="0">
                <a:solidFill>
                  <a:srgbClr val="000000"/>
                </a:solidFill>
                <a:latin typeface="Poppins Light" panose="00000400000000000000" pitchFamily="2" charset="0"/>
              </a:rPr>
              <a:t>de la atención telemática</a:t>
            </a:r>
            <a:endParaRPr lang="es-ES" sz="2400" b="1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8E19614-F173-402C-9903-891C719A66D5}"/>
              </a:ext>
            </a:extLst>
          </p:cNvPr>
          <p:cNvSpPr txBox="1"/>
          <p:nvPr/>
        </p:nvSpPr>
        <p:spPr>
          <a:xfrm>
            <a:off x="1524000" y="1810847"/>
            <a:ext cx="922528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2000" i="0" u="none" strike="noStrike" baseline="0">
                <a:solidFill>
                  <a:srgbClr val="000000"/>
                </a:solidFill>
                <a:latin typeface="Poppins Light" panose="00000400000000000000" pitchFamily="2" charset="0"/>
              </a:rPr>
              <a:t>Establecimiento de </a:t>
            </a:r>
            <a:r>
              <a:rPr lang="es-ES" sz="2000" b="1" i="0" u="none" strike="noStrike" baseline="0">
                <a:solidFill>
                  <a:srgbClr val="000000"/>
                </a:solidFill>
                <a:latin typeface="Poppins Light" panose="00000400000000000000" pitchFamily="2" charset="0"/>
              </a:rPr>
              <a:t>criterios de uso </a:t>
            </a:r>
            <a:r>
              <a:rPr lang="es-ES" sz="2000" i="0" u="none" strike="noStrike" baseline="0">
                <a:solidFill>
                  <a:srgbClr val="000000"/>
                </a:solidFill>
                <a:latin typeface="Poppins Light" panose="00000400000000000000" pitchFamily="2" charset="0"/>
              </a:rPr>
              <a:t>de consulta presencial y telemática</a:t>
            </a:r>
            <a:endParaRPr lang="es-ES" sz="2400" b="1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7620C68-AE85-4879-B338-1F75560E06D0}"/>
              </a:ext>
            </a:extLst>
          </p:cNvPr>
          <p:cNvSpPr txBox="1"/>
          <p:nvPr/>
        </p:nvSpPr>
        <p:spPr>
          <a:xfrm>
            <a:off x="1524000" y="2306539"/>
            <a:ext cx="788416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2000" b="1" i="0" u="none" strike="noStrike" baseline="0">
                <a:solidFill>
                  <a:srgbClr val="000000"/>
                </a:solidFill>
                <a:latin typeface="Poppins Light" panose="00000400000000000000" pitchFamily="2" charset="0"/>
              </a:rPr>
              <a:t>Financiación y organización </a:t>
            </a:r>
            <a:r>
              <a:rPr lang="es-ES" sz="2000" i="0" u="none" strike="noStrike" baseline="0">
                <a:solidFill>
                  <a:srgbClr val="000000"/>
                </a:solidFill>
                <a:latin typeface="Poppins Light" panose="00000400000000000000" pitchFamily="2" charset="0"/>
              </a:rPr>
              <a:t>de recursos humanos y técnicos</a:t>
            </a:r>
            <a:endParaRPr lang="es-ES" sz="2400" b="1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1D16157-3289-492C-A700-E89CD19A2C7B}"/>
              </a:ext>
            </a:extLst>
          </p:cNvPr>
          <p:cNvSpPr txBox="1"/>
          <p:nvPr/>
        </p:nvSpPr>
        <p:spPr>
          <a:xfrm>
            <a:off x="1524000" y="2802231"/>
            <a:ext cx="788416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2000" b="1" i="0" u="none" strike="noStrike" baseline="0">
                <a:solidFill>
                  <a:srgbClr val="000000"/>
                </a:solidFill>
                <a:latin typeface="Poppins Light" panose="00000400000000000000" pitchFamily="2" charset="0"/>
              </a:rPr>
              <a:t>Coordinación e integración </a:t>
            </a:r>
            <a:r>
              <a:rPr lang="es-ES" sz="2000" i="0" u="none" strike="noStrike" baseline="0">
                <a:solidFill>
                  <a:srgbClr val="000000"/>
                </a:solidFill>
                <a:latin typeface="Poppins Light" panose="00000400000000000000" pitchFamily="2" charset="0"/>
              </a:rPr>
              <a:t>de servicios sanitarios y sociales</a:t>
            </a:r>
            <a:endParaRPr lang="es-ES" sz="2400" b="1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419C95E-9E07-427A-8C63-83BB61C2D457}"/>
              </a:ext>
            </a:extLst>
          </p:cNvPr>
          <p:cNvSpPr txBox="1"/>
          <p:nvPr/>
        </p:nvSpPr>
        <p:spPr>
          <a:xfrm>
            <a:off x="1524000" y="3297923"/>
            <a:ext cx="859536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2000" i="0" u="none" strike="noStrike" baseline="0">
                <a:solidFill>
                  <a:srgbClr val="000000"/>
                </a:solidFill>
                <a:latin typeface="Poppins Light" panose="00000400000000000000" pitchFamily="2" charset="0"/>
              </a:rPr>
              <a:t>Dotar infraestructura que asegure la </a:t>
            </a:r>
            <a:r>
              <a:rPr lang="es-ES" sz="2000" b="1" i="0" u="none" strike="noStrike" baseline="0">
                <a:solidFill>
                  <a:srgbClr val="000000"/>
                </a:solidFill>
                <a:latin typeface="Poppins Light" panose="00000400000000000000" pitchFamily="2" charset="0"/>
              </a:rPr>
              <a:t>protección de la información</a:t>
            </a:r>
            <a:endParaRPr lang="es-ES" sz="2400" b="1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2B9216B-806F-42E7-AF6B-4FEDFC23531E}"/>
              </a:ext>
            </a:extLst>
          </p:cNvPr>
          <p:cNvSpPr txBox="1"/>
          <p:nvPr/>
        </p:nvSpPr>
        <p:spPr>
          <a:xfrm>
            <a:off x="1524000" y="3793615"/>
            <a:ext cx="67056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2000">
                <a:solidFill>
                  <a:srgbClr val="000000"/>
                </a:solidFill>
                <a:latin typeface="Poppins Light" panose="00000400000000000000" pitchFamily="2" charset="0"/>
              </a:rPr>
              <a:t>Potenciar la extensión y uso del </a:t>
            </a:r>
            <a:r>
              <a:rPr lang="es-ES" sz="2000" b="1">
                <a:solidFill>
                  <a:srgbClr val="000000"/>
                </a:solidFill>
                <a:latin typeface="Poppins Light" panose="00000400000000000000" pitchFamily="2" charset="0"/>
              </a:rPr>
              <a:t>portal del paciente</a:t>
            </a:r>
            <a:endParaRPr lang="es-ES" sz="2400" b="1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7D164AB-BA7A-4EC0-8BA3-7135272BDFE9}"/>
              </a:ext>
            </a:extLst>
          </p:cNvPr>
          <p:cNvSpPr txBox="1"/>
          <p:nvPr/>
        </p:nvSpPr>
        <p:spPr>
          <a:xfrm>
            <a:off x="1524000" y="4784999"/>
            <a:ext cx="67056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2000">
                <a:solidFill>
                  <a:srgbClr val="000000"/>
                </a:solidFill>
                <a:latin typeface="Poppins Light" panose="00000400000000000000" pitchFamily="2" charset="0"/>
              </a:rPr>
              <a:t>Agilizar la </a:t>
            </a:r>
            <a:r>
              <a:rPr lang="es-ES" sz="2000" b="1">
                <a:solidFill>
                  <a:srgbClr val="000000"/>
                </a:solidFill>
                <a:latin typeface="Poppins Light" panose="00000400000000000000" pitchFamily="2" charset="0"/>
              </a:rPr>
              <a:t>programación de citas</a:t>
            </a:r>
            <a:endParaRPr lang="es-ES" sz="2400" b="1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54228F9D-4E70-47EB-9D2E-DF248195F89F}"/>
              </a:ext>
            </a:extLst>
          </p:cNvPr>
          <p:cNvSpPr txBox="1"/>
          <p:nvPr/>
        </p:nvSpPr>
        <p:spPr>
          <a:xfrm>
            <a:off x="1524000" y="5280691"/>
            <a:ext cx="882904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2000" b="1">
                <a:solidFill>
                  <a:srgbClr val="000000"/>
                </a:solidFill>
                <a:latin typeface="Poppins Light" panose="00000400000000000000" pitchFamily="2" charset="0"/>
              </a:rPr>
              <a:t>Capacitar a profesionales </a:t>
            </a:r>
            <a:r>
              <a:rPr lang="es-ES" sz="2000">
                <a:solidFill>
                  <a:srgbClr val="000000"/>
                </a:solidFill>
                <a:latin typeface="Poppins Light" panose="00000400000000000000" pitchFamily="2" charset="0"/>
              </a:rPr>
              <a:t>en aspectos técnicos y de comunicación</a:t>
            </a:r>
            <a:endParaRPr lang="es-ES" sz="240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056E9AF-99C5-4C41-93A1-5F9BB5090AB2}"/>
              </a:ext>
            </a:extLst>
          </p:cNvPr>
          <p:cNvSpPr txBox="1"/>
          <p:nvPr/>
        </p:nvSpPr>
        <p:spPr>
          <a:xfrm>
            <a:off x="1524000" y="5776386"/>
            <a:ext cx="882904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2000" b="1">
                <a:solidFill>
                  <a:srgbClr val="000000"/>
                </a:solidFill>
                <a:latin typeface="Poppins Light" panose="00000400000000000000" pitchFamily="2" charset="0"/>
              </a:rPr>
              <a:t>Capacitar a pacientes </a:t>
            </a:r>
            <a:r>
              <a:rPr lang="es-ES" sz="2000">
                <a:solidFill>
                  <a:srgbClr val="000000"/>
                </a:solidFill>
                <a:latin typeface="Poppins Light" panose="00000400000000000000" pitchFamily="2" charset="0"/>
              </a:rPr>
              <a:t>uso de herramientas digitales en salud</a:t>
            </a:r>
            <a:endParaRPr lang="es-ES" sz="240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7816E22-BECF-4C30-9665-FC4D3F25A687}"/>
              </a:ext>
            </a:extLst>
          </p:cNvPr>
          <p:cNvSpPr txBox="1"/>
          <p:nvPr/>
        </p:nvSpPr>
        <p:spPr>
          <a:xfrm>
            <a:off x="937834" y="1315155"/>
            <a:ext cx="382966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/>
              <a:t>1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16C044E9-3998-4925-8423-06AD57A4991A}"/>
              </a:ext>
            </a:extLst>
          </p:cNvPr>
          <p:cNvSpPr txBox="1"/>
          <p:nvPr/>
        </p:nvSpPr>
        <p:spPr>
          <a:xfrm>
            <a:off x="937834" y="1795826"/>
            <a:ext cx="382966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/>
              <a:t>2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9858328A-5D8B-4305-92EF-024D39BAB980}"/>
              </a:ext>
            </a:extLst>
          </p:cNvPr>
          <p:cNvSpPr txBox="1"/>
          <p:nvPr/>
        </p:nvSpPr>
        <p:spPr>
          <a:xfrm>
            <a:off x="937834" y="2313623"/>
            <a:ext cx="382966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/>
              <a:t>3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3382F30D-0C5A-45C2-A659-77E65B481387}"/>
              </a:ext>
            </a:extLst>
          </p:cNvPr>
          <p:cNvSpPr txBox="1"/>
          <p:nvPr/>
        </p:nvSpPr>
        <p:spPr>
          <a:xfrm>
            <a:off x="937834" y="2812857"/>
            <a:ext cx="382966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/>
              <a:t>4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AB40A7C2-44AA-40F8-8EF4-A92A8C0277AA}"/>
              </a:ext>
            </a:extLst>
          </p:cNvPr>
          <p:cNvSpPr txBox="1"/>
          <p:nvPr/>
        </p:nvSpPr>
        <p:spPr>
          <a:xfrm>
            <a:off x="937834" y="3293528"/>
            <a:ext cx="382966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/>
              <a:t>5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AC164274-11A1-4A4D-9E02-6A9E40A6A2F8}"/>
              </a:ext>
            </a:extLst>
          </p:cNvPr>
          <p:cNvSpPr txBox="1"/>
          <p:nvPr/>
        </p:nvSpPr>
        <p:spPr>
          <a:xfrm>
            <a:off x="937834" y="3811325"/>
            <a:ext cx="382966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/>
              <a:t>6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692C1187-62FB-4F3E-A09F-A6235B8AA6BD}"/>
              </a:ext>
            </a:extLst>
          </p:cNvPr>
          <p:cNvSpPr txBox="1"/>
          <p:nvPr/>
        </p:nvSpPr>
        <p:spPr>
          <a:xfrm>
            <a:off x="1524000" y="4289307"/>
            <a:ext cx="907288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2000">
                <a:solidFill>
                  <a:srgbClr val="000000"/>
                </a:solidFill>
                <a:latin typeface="Poppins Light" panose="00000400000000000000" pitchFamily="2" charset="0"/>
              </a:rPr>
              <a:t>Potenciar </a:t>
            </a:r>
            <a:r>
              <a:rPr lang="es-ES" sz="2000" b="1">
                <a:solidFill>
                  <a:srgbClr val="000000"/>
                </a:solidFill>
                <a:latin typeface="Poppins Light" panose="00000400000000000000" pitchFamily="2" charset="0"/>
              </a:rPr>
              <a:t>consulta compartida y coordinación </a:t>
            </a:r>
            <a:r>
              <a:rPr lang="es-ES" sz="2000">
                <a:solidFill>
                  <a:srgbClr val="000000"/>
                </a:solidFill>
                <a:latin typeface="Poppins Light" panose="00000400000000000000" pitchFamily="2" charset="0"/>
              </a:rPr>
              <a:t>primaria-hospitalaria</a:t>
            </a:r>
            <a:endParaRPr lang="es-ES" sz="2400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2639C547-F558-4D1B-9845-BA36BF1EC8D5}"/>
              </a:ext>
            </a:extLst>
          </p:cNvPr>
          <p:cNvSpPr txBox="1"/>
          <p:nvPr/>
        </p:nvSpPr>
        <p:spPr>
          <a:xfrm>
            <a:off x="937834" y="4289307"/>
            <a:ext cx="382966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/>
              <a:t>7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54108BDA-A0DA-4FA9-82B9-CA1A99D3D54C}"/>
              </a:ext>
            </a:extLst>
          </p:cNvPr>
          <p:cNvSpPr txBox="1"/>
          <p:nvPr/>
        </p:nvSpPr>
        <p:spPr>
          <a:xfrm>
            <a:off x="937834" y="4788541"/>
            <a:ext cx="382966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/>
              <a:t>8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5322644B-45D5-4855-AEEB-D9D2FD8971D0}"/>
              </a:ext>
            </a:extLst>
          </p:cNvPr>
          <p:cNvSpPr txBox="1"/>
          <p:nvPr/>
        </p:nvSpPr>
        <p:spPr>
          <a:xfrm>
            <a:off x="937834" y="5269212"/>
            <a:ext cx="382966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/>
              <a:t>9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56C5198B-EA5A-4957-B075-B1BC8D3E0696}"/>
              </a:ext>
            </a:extLst>
          </p:cNvPr>
          <p:cNvSpPr txBox="1"/>
          <p:nvPr/>
        </p:nvSpPr>
        <p:spPr>
          <a:xfrm>
            <a:off x="910349" y="5776386"/>
            <a:ext cx="487443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b="1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671635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6D10FE21-4911-44A8-B34A-37D3C3F9C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13" y="1531711"/>
            <a:ext cx="11538774" cy="431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0095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5B46E81A0D2F94E83BC977291DED7C3" ma:contentTypeVersion="13" ma:contentTypeDescription="Crear nuevo documento." ma:contentTypeScope="" ma:versionID="5e1d467088b011b797d921461fef5d1f">
  <xsd:schema xmlns:xsd="http://www.w3.org/2001/XMLSchema" xmlns:xs="http://www.w3.org/2001/XMLSchema" xmlns:p="http://schemas.microsoft.com/office/2006/metadata/properties" xmlns:ns2="67ace3e8-485c-4ece-b6ef-94530258b349" xmlns:ns3="d8e46525-c295-4906-a9b4-76907b27dfce" targetNamespace="http://schemas.microsoft.com/office/2006/metadata/properties" ma:root="true" ma:fieldsID="682cf0af573145373a2c84152ef04149" ns2:_="" ns3:_="">
    <xsd:import namespace="67ace3e8-485c-4ece-b6ef-94530258b349"/>
    <xsd:import namespace="d8e46525-c295-4906-a9b4-76907b27dfc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ace3e8-485c-4ece-b6ef-94530258b34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e46525-c295-4906-a9b4-76907b27df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4F6A03-E13C-4B6E-9080-6C89F2FA66B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CC7BCF6-D39C-4EEC-8524-6A51BC44CF80}">
  <ds:schemaRefs>
    <ds:schemaRef ds:uri="67ace3e8-485c-4ece-b6ef-94530258b349"/>
    <ds:schemaRef ds:uri="d8e46525-c295-4906-a9b4-76907b27dfc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63BCDDD-7473-4B95-9C56-B7DF495E74C6}">
  <ds:schemaRefs>
    <ds:schemaRef ds:uri="67ace3e8-485c-4ece-b6ef-94530258b349"/>
    <ds:schemaRef ds:uri="d8e46525-c295-4906-a9b4-76907b27dfc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212</Words>
  <Application>Microsoft Macintosh PowerPoint</Application>
  <PresentationFormat>Panorámica</PresentationFormat>
  <Paragraphs>51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Poppins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Portada</dc:title>
  <dc:creator>Verónica Villa</dc:creator>
  <cp:lastModifiedBy>Beatriz Elola</cp:lastModifiedBy>
  <cp:revision>3</cp:revision>
  <dcterms:created xsi:type="dcterms:W3CDTF">2021-01-26T18:20:58Z</dcterms:created>
  <dcterms:modified xsi:type="dcterms:W3CDTF">2022-02-08T09:29:31Z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6400</vt:r8>
  </property>
  <property fmtid="{D5CDD505-2E9C-101B-9397-08002B2CF9AE}" pid="3" name="ContentTypeId">
    <vt:lpwstr>0x01010015B46E81A0D2F94E83BC977291DED7C3</vt:lpwstr>
  </property>
</Properties>
</file>