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5" r:id="rId2"/>
    <p:sldId id="259" r:id="rId3"/>
    <p:sldId id="261" r:id="rId4"/>
    <p:sldId id="266" r:id="rId5"/>
    <p:sldId id="267" r:id="rId6"/>
    <p:sldId id="268" r:id="rId7"/>
    <p:sldId id="260" r:id="rId8"/>
    <p:sldId id="269" r:id="rId9"/>
    <p:sldId id="270" r:id="rId10"/>
    <p:sldId id="271" r:id="rId11"/>
    <p:sldId id="262" r:id="rId12"/>
  </p:sldIdLst>
  <p:sldSz cx="9144000" cy="5143500" type="screen16x9"/>
  <p:notesSz cx="6858000" cy="9144000"/>
  <p:defaultTextStyle>
    <a:defPPr>
      <a:defRPr lang="es-ES"/>
    </a:defPPr>
    <a:lvl1pPr marL="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22"/>
    <p:restoredTop sz="94629"/>
  </p:normalViewPr>
  <p:slideViewPr>
    <p:cSldViewPr snapToGrid="0" snapToObjects="1">
      <p:cViewPr varScale="1">
        <p:scale>
          <a:sx n="172" d="100"/>
          <a:sy n="172" d="100"/>
        </p:scale>
        <p:origin x="392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53A0-CE06-224A-AC50-4223CF635814}" type="datetimeFigureOut">
              <a:rPr lang="es-ES" smtClean="0"/>
              <a:t>8/2/22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2D775-A4C4-3949-95C3-B8FE883679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64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20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13E9DD-D836-B844-AC82-64C306F96D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600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9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ponen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515C73E-9E5E-294C-976D-94C758EFC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57379AD-0CBC-0B49-9540-10F2239D4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881" y="1603375"/>
            <a:ext cx="6133613" cy="104245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Titulo ponencia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39C9D5D-A6EF-7E40-94EC-A3283516842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481881" y="2934073"/>
            <a:ext cx="6133613" cy="291041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Nombre ponente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500FEF28-4931-3947-A657-318119E892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81881" y="3217610"/>
            <a:ext cx="6133613" cy="636549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3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_tradnl" dirty="0"/>
              <a:t>Cargo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4692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A33E7E-1EC3-F141-954A-D6D419F92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825952D-BE4C-D741-B4FF-68D34B4FC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578" y="422932"/>
            <a:ext cx="6216639" cy="4123426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1F0AEE-6711-4C46-9284-BDAEC39EA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E442746A-756B-444D-BB41-51605623CE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5758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0F7F1E06-9533-0040-A88C-98381115C2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9581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9924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79DF673-1522-2B4C-AB31-9A435B24D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464881" y="1130767"/>
            <a:ext cx="8178787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368A82-D1C4-434D-9908-F386ACD90E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07A07AE-8D54-9E48-9B41-6A82811912D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09064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+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F861AB-9845-7146-8A00-31A0D230A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8C830CCE-3545-F44A-AB50-CEF2C00CA3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D2A1E425-3A9D-B64E-BA74-5BEFD7559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130767"/>
            <a:ext cx="3503270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22A09F9-9283-4B47-8C72-F37D7B75D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421E00F-4339-644D-B9F5-073A101A9A7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736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5FFAD3D4-A73A-BE45-9816-3F53C7F381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881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71D5E4F-244F-4646-AA6F-EDEAA2235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924713A1-697D-BC46-8D5B-41D92C21D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BF8D357-0961-B244-9F5F-7710833A7B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EEF0A7E-6C1A-124B-AE3E-F11B8DD4696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B2656514-57A0-0E4E-9BD1-2027EBB750A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29847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21768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644928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666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3" r:id="rId5"/>
    <p:sldLayoutId id="2147483655" r:id="rId6"/>
    <p:sldLayoutId id="2147483654" r:id="rId7"/>
    <p:sldLayoutId id="2147483651" r:id="rId8"/>
  </p:sldLayoutIdLst>
  <p:txStyles>
    <p:titleStyle>
      <a:lvl1pPr algn="ctr" defTabSz="503999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03999" rtl="0" eaLnBrk="1" latinLnBrk="0" hangingPunct="1">
        <a:spcBef>
          <a:spcPct val="20000"/>
        </a:spcBef>
        <a:buFont typeface="Arial"/>
        <a:buNone/>
        <a:defRPr sz="1400" b="1" i="0" kern="1200">
          <a:solidFill>
            <a:schemeClr val="accent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3999" indent="0" algn="l" defTabSz="503999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22993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6992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7990" indent="-251999" algn="l" defTabSz="503999" rtl="0" eaLnBrk="1" latinLnBrk="0" hangingPunct="1">
        <a:spcBef>
          <a:spcPct val="20000"/>
        </a:spcBef>
        <a:buFont typeface="Arial"/>
        <a:buChar char="•"/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2771988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86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983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980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99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95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91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988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986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98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982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s-ES" dirty="0"/>
              <a:t>La tecnología al servicio de la mejora asistencial</a:t>
            </a:r>
          </a:p>
        </p:txBody>
      </p:sp>
      <p:sp>
        <p:nvSpPr>
          <p:cNvPr id="5" name="Marcador de contenido 2"/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Joseba Laka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E01C76F-E34B-2544-A77A-A31CDFB572C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es-ES" dirty="0"/>
              <a:t>Director Tecnalia Digital</a:t>
            </a:r>
          </a:p>
        </p:txBody>
      </p:sp>
    </p:spTree>
    <p:extLst>
      <p:ext uri="{BB962C8B-B14F-4D97-AF65-F5344CB8AC3E}">
        <p14:creationId xmlns:p14="http://schemas.microsoft.com/office/powerpoint/2010/main" val="290704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3D94D8C2-2AC4-7945-BD84-B8295E816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0" i="1" dirty="0"/>
              <a:t>La transformación digital sólo será plenamente efectiva </a:t>
            </a:r>
            <a:r>
              <a:rPr lang="es-ES" i="1" dirty="0"/>
              <a:t>si aprovecha las posibilidades </a:t>
            </a:r>
            <a:r>
              <a:rPr lang="es-ES" b="0" i="1" dirty="0"/>
              <a:t>que ofrece la digitalización para </a:t>
            </a:r>
            <a:r>
              <a:rPr lang="es-ES" i="1" dirty="0"/>
              <a:t>mejorar los resultados </a:t>
            </a:r>
            <a:r>
              <a:rPr lang="es-ES" b="0" i="1" dirty="0"/>
              <a:t>en salud, aumentar la </a:t>
            </a:r>
            <a:r>
              <a:rPr lang="es-ES" i="1" dirty="0"/>
              <a:t>eficiencia</a:t>
            </a:r>
            <a:r>
              <a:rPr lang="es-ES" b="0" i="1" dirty="0"/>
              <a:t> y </a:t>
            </a:r>
            <a:r>
              <a:rPr lang="es-ES" i="1" dirty="0"/>
              <a:t>mejorar la experiencia </a:t>
            </a:r>
            <a:r>
              <a:rPr lang="es-ES" b="0" i="1" dirty="0"/>
              <a:t>tanto del </a:t>
            </a:r>
            <a:r>
              <a:rPr lang="es-ES" i="1" dirty="0"/>
              <a:t>paciente</a:t>
            </a:r>
            <a:r>
              <a:rPr lang="es-ES" b="0" i="1" dirty="0"/>
              <a:t> como del </a:t>
            </a:r>
            <a:r>
              <a:rPr lang="es-ES" i="1" dirty="0"/>
              <a:t>profesional sanitario.</a:t>
            </a:r>
          </a:p>
          <a:p>
            <a:endParaRPr lang="es-ES" dirty="0"/>
          </a:p>
          <a:p>
            <a:r>
              <a:rPr lang="es-ES" dirty="0"/>
              <a:t>Aprovechar oportunidades – </a:t>
            </a:r>
            <a:r>
              <a:rPr lang="es-ES" b="0" dirty="0"/>
              <a:t>#1 Deuda #2 </a:t>
            </a:r>
            <a:r>
              <a:rPr lang="es-ES" b="0" dirty="0" err="1"/>
              <a:t>Hype</a:t>
            </a:r>
            <a:r>
              <a:rPr lang="es-ES" b="0" dirty="0"/>
              <a:t> #3 Iceberg</a:t>
            </a:r>
          </a:p>
          <a:p>
            <a:endParaRPr lang="es-ES" b="0" dirty="0"/>
          </a:p>
          <a:p>
            <a:r>
              <a:rPr lang="es-ES" dirty="0"/>
              <a:t>Mejorar los resultados </a:t>
            </a:r>
            <a:r>
              <a:rPr lang="es-ES" b="0" dirty="0"/>
              <a:t>- #4 Percepción #5 Motivación </a:t>
            </a:r>
          </a:p>
          <a:p>
            <a:endParaRPr lang="es-ES" b="0" dirty="0"/>
          </a:p>
          <a:p>
            <a:r>
              <a:rPr lang="es-ES" b="0" dirty="0"/>
              <a:t>Eficiencia - #6 Reacción</a:t>
            </a:r>
          </a:p>
          <a:p>
            <a:endParaRPr lang="es-ES" b="0" dirty="0"/>
          </a:p>
          <a:p>
            <a:r>
              <a:rPr lang="es-ES" b="0" dirty="0"/>
              <a:t>Experiencia - #7 Simplicidad</a:t>
            </a:r>
          </a:p>
          <a:p>
            <a:endParaRPr lang="es-ES" b="0" dirty="0"/>
          </a:p>
          <a:p>
            <a:r>
              <a:rPr lang="es-ES" b="0" dirty="0"/>
              <a:t>…y una reflexión.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La tecnología al servicio de la mejora asistencial – 7 ideas</a:t>
            </a:r>
          </a:p>
          <a:p>
            <a:endParaRPr 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9A09458-1A76-47A0-96EF-9F42CC9E62E1}"/>
              </a:ext>
            </a:extLst>
          </p:cNvPr>
          <p:cNvGrpSpPr/>
          <p:nvPr/>
        </p:nvGrpSpPr>
        <p:grpSpPr>
          <a:xfrm>
            <a:off x="3734333" y="3443398"/>
            <a:ext cx="5409667" cy="1138670"/>
            <a:chOff x="3734333" y="3443398"/>
            <a:chExt cx="5409667" cy="1138670"/>
          </a:xfrm>
        </p:grpSpPr>
        <p:pic>
          <p:nvPicPr>
            <p:cNvPr id="7170" name="Picture 2" descr="Descargo de responsabilidad - Disclaimer">
              <a:extLst>
                <a:ext uri="{FF2B5EF4-FFF2-40B4-BE49-F238E27FC236}">
                  <a16:creationId xmlns:a16="http://schemas.microsoft.com/office/drawing/2014/main" id="{B9CB63A8-8BC4-41FE-8894-8BB90326FC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333" y="3443398"/>
              <a:ext cx="2176814" cy="1138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86B9F2E2-666F-48D8-A335-82720DA0951D}"/>
                </a:ext>
              </a:extLst>
            </p:cNvPr>
            <p:cNvSpPr txBox="1"/>
            <p:nvPr/>
          </p:nvSpPr>
          <p:spPr>
            <a:xfrm>
              <a:off x="5911146" y="3443398"/>
              <a:ext cx="32328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Procedo de un centro de I+D aplicado multisectorial.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Soy muy fan de la tecnología.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 he equivocado muchas veces.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00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…y de los errores se aprende.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384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1- DEUDA</a:t>
            </a:r>
          </a:p>
          <a:p>
            <a:endParaRPr lang="es-ES" dirty="0"/>
          </a:p>
          <a:p>
            <a:pPr algn="just"/>
            <a:r>
              <a:rPr lang="es-ES" b="0" dirty="0"/>
              <a:t>Apostamos por procesos asistenciales que, basados en tecnologías digitales diversas permitan generar marcos descriptivos avanzados, aportar medios para la predicción o apoyo en la prescripción, todo ello con plena accesibilidad y trazabilidad de pacientes entre centros y estructuras. </a:t>
            </a:r>
          </a:p>
          <a:p>
            <a:pPr algn="just"/>
            <a:r>
              <a:rPr lang="es-ES" b="0" dirty="0"/>
              <a:t> </a:t>
            </a:r>
          </a:p>
          <a:p>
            <a:pPr algn="just"/>
            <a:r>
              <a:rPr lang="es-ES" b="0" dirty="0"/>
              <a:t>¿Pero </a:t>
            </a:r>
            <a:r>
              <a:rPr lang="es-ES" dirty="0"/>
              <a:t>desde donde partimos</a:t>
            </a:r>
            <a:r>
              <a:rPr lang="es-ES" b="0" dirty="0"/>
              <a:t>? ¿Partimos de sistemas </a:t>
            </a:r>
            <a:r>
              <a:rPr lang="es-ES" dirty="0"/>
              <a:t>legados</a:t>
            </a:r>
            <a:r>
              <a:rPr lang="es-ES" b="0" dirty="0"/>
              <a:t> cuya integración es poco menos que </a:t>
            </a:r>
            <a:r>
              <a:rPr lang="es-ES" dirty="0"/>
              <a:t>inviable</a:t>
            </a:r>
            <a:r>
              <a:rPr lang="es-ES" b="0" dirty="0"/>
              <a:t>? ¿Cómo son los sistemas de </a:t>
            </a:r>
            <a:r>
              <a:rPr lang="es-ES" dirty="0"/>
              <a:t>registro </a:t>
            </a:r>
            <a:r>
              <a:rPr lang="es-ES" b="0" dirty="0"/>
              <a:t>actuales? ¿Conocemos la </a:t>
            </a:r>
            <a:r>
              <a:rPr lang="es-ES" dirty="0"/>
              <a:t>calidad del dato</a:t>
            </a:r>
            <a:r>
              <a:rPr lang="es-ES" b="0" dirty="0"/>
              <a:t>, sea este estructurado o no?  </a:t>
            </a:r>
          </a:p>
          <a:p>
            <a:endParaRPr lang="es-ES" dirty="0"/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F1391D6-BF2F-40B4-A152-5A4883548EB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9900" y="652463"/>
            <a:ext cx="6532563" cy="231775"/>
          </a:xfrm>
        </p:spPr>
        <p:txBody>
          <a:bodyPr/>
          <a:lstStyle/>
          <a:p>
            <a:r>
              <a:rPr lang="es-ES" dirty="0"/>
              <a:t>La tecnología al servicio de la mejora asistencial – 7 ideas</a:t>
            </a:r>
          </a:p>
          <a:p>
            <a:endParaRPr lang="es-ES" dirty="0"/>
          </a:p>
        </p:txBody>
      </p:sp>
      <p:pic>
        <p:nvPicPr>
          <p:cNvPr id="1026" name="Picture 2" descr="11 Castles in Spain You Can Actually Buy">
            <a:extLst>
              <a:ext uri="{FF2B5EF4-FFF2-40B4-BE49-F238E27FC236}">
                <a16:creationId xmlns:a16="http://schemas.microsoft.com/office/drawing/2014/main" id="{750D5B6B-CD78-4865-9959-F1C76A8AA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32" y="1625472"/>
            <a:ext cx="3941532" cy="296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068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960" y="1124625"/>
            <a:ext cx="2175125" cy="3463855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2- HYPE</a:t>
            </a:r>
          </a:p>
          <a:p>
            <a:pPr algn="just"/>
            <a:endParaRPr lang="es-ES" b="0" dirty="0"/>
          </a:p>
          <a:p>
            <a:pPr algn="just"/>
            <a:r>
              <a:rPr lang="es-ES" b="0" dirty="0"/>
              <a:t>En el mundo de la salud digital el eje de visibilidad / expectativa es mayor dado el impacto en el ciudadano, y el eje temporal más corto debido al dinamismo del desarrollo de tecnologías digitales.</a:t>
            </a:r>
          </a:p>
          <a:p>
            <a:pPr algn="just"/>
            <a:endParaRPr lang="es-ES" b="0" dirty="0"/>
          </a:p>
          <a:p>
            <a:pPr algn="just"/>
            <a:r>
              <a:rPr lang="es-ES" b="0" dirty="0"/>
              <a:t>Falta el eje Z? Sí, la regulación.</a:t>
            </a:r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F1391D6-BF2F-40B4-A152-5A4883548EB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9900" y="652463"/>
            <a:ext cx="6532563" cy="231775"/>
          </a:xfrm>
        </p:spPr>
        <p:txBody>
          <a:bodyPr/>
          <a:lstStyle/>
          <a:p>
            <a:r>
              <a:rPr lang="es-ES" dirty="0"/>
              <a:t>La tecnología al servicio de la mejora asistencial – 7 ideas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9FE7650-B0D0-4091-BE6D-3C32CC65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203" y="1121498"/>
            <a:ext cx="6359837" cy="364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827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3060" y="1303409"/>
            <a:ext cx="3352337" cy="3463855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3- ICEBERG</a:t>
            </a:r>
          </a:p>
          <a:p>
            <a:pPr algn="just"/>
            <a:endParaRPr lang="es-ES" b="0" dirty="0"/>
          </a:p>
          <a:p>
            <a:pPr algn="just"/>
            <a:r>
              <a:rPr lang="es-ES" b="0" dirty="0"/>
              <a:t>La actividad de I+D+I en el mundo de las tecnologías digitales aplicadas a la salud y la mejora asistencial no difiere de otros campos del estudio científico.</a:t>
            </a:r>
          </a:p>
          <a:p>
            <a:pPr algn="just"/>
            <a:endParaRPr lang="es-ES" b="0" dirty="0"/>
          </a:p>
          <a:p>
            <a:pPr algn="just"/>
            <a:r>
              <a:rPr lang="es-ES" b="0" dirty="0"/>
              <a:t>La inversión continua y bien calibrada es clave para superar el viaje de los </a:t>
            </a:r>
            <a:r>
              <a:rPr lang="es-ES" b="0" dirty="0" err="1"/>
              <a:t>TRLs</a:t>
            </a:r>
            <a:r>
              <a:rPr lang="es-ES" b="0" dirty="0"/>
              <a:t>.</a:t>
            </a:r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F1391D6-BF2F-40B4-A152-5A4883548EB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9900" y="652463"/>
            <a:ext cx="6532563" cy="231775"/>
          </a:xfrm>
        </p:spPr>
        <p:txBody>
          <a:bodyPr/>
          <a:lstStyle/>
          <a:p>
            <a:r>
              <a:rPr lang="es-ES" dirty="0"/>
              <a:t>La tecnología al servicio de la mejora asistencial – 7 ideas</a:t>
            </a:r>
          </a:p>
          <a:p>
            <a:endParaRPr lang="es-ES" dirty="0"/>
          </a:p>
        </p:txBody>
      </p:sp>
      <p:pic>
        <p:nvPicPr>
          <p:cNvPr id="2050" name="Picture 2" descr="Iceberg of evidence for viable clinical applications. 20 Reproduced with permission. ">
            <a:extLst>
              <a:ext uri="{FF2B5EF4-FFF2-40B4-BE49-F238E27FC236}">
                <a16:creationId xmlns:a16="http://schemas.microsoft.com/office/drawing/2014/main" id="{EE4F101A-3EE1-4194-81DA-7363CFC5B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04" y="1016710"/>
            <a:ext cx="4892836" cy="357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9D38CBF0-A57F-4B0C-BD8E-C67BDD8C1105}"/>
              </a:ext>
            </a:extLst>
          </p:cNvPr>
          <p:cNvSpPr/>
          <p:nvPr/>
        </p:nvSpPr>
        <p:spPr>
          <a:xfrm>
            <a:off x="2108763" y="4580795"/>
            <a:ext cx="301396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Iceberg of evidence for viable clinical applications</a:t>
            </a:r>
            <a:endParaRPr lang="es-ES" sz="11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E8CA6D5-D3EA-4673-8F19-FD5995662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337" y="3647619"/>
            <a:ext cx="3865782" cy="61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F73AD05-1D61-4B26-A79B-0891EF0DD7B1}"/>
              </a:ext>
            </a:extLst>
          </p:cNvPr>
          <p:cNvSpPr/>
          <p:nvPr/>
        </p:nvSpPr>
        <p:spPr>
          <a:xfrm>
            <a:off x="6418809" y="4207576"/>
            <a:ext cx="11673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TRL levels EARTO</a:t>
            </a:r>
            <a:endParaRPr lang="es-ES" sz="11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A82BEE4-3D5D-499C-AD5F-457E1EE27FE2}"/>
              </a:ext>
            </a:extLst>
          </p:cNvPr>
          <p:cNvSpPr/>
          <p:nvPr/>
        </p:nvSpPr>
        <p:spPr>
          <a:xfrm>
            <a:off x="5300116" y="4618469"/>
            <a:ext cx="4572000" cy="1692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500" dirty="0"/>
              <a:t>https://www.mincotur.gob.es/Publicaciones/Publicacionesperiodicas/EconomiaIndustrial/RevistaEconomiaIndustrial/393/NOTAS.pdf</a:t>
            </a:r>
          </a:p>
        </p:txBody>
      </p:sp>
    </p:spTree>
    <p:extLst>
      <p:ext uri="{BB962C8B-B14F-4D97-AF65-F5344CB8AC3E}">
        <p14:creationId xmlns:p14="http://schemas.microsoft.com/office/powerpoint/2010/main" val="1425927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1" y="1124625"/>
            <a:ext cx="5648171" cy="3463855"/>
          </a:xfrm>
        </p:spPr>
        <p:txBody>
          <a:bodyPr>
            <a:normAutofit lnSpcReduction="10000"/>
          </a:bodyPr>
          <a:lstStyle/>
          <a:p>
            <a:r>
              <a:rPr lang="es-ES" dirty="0"/>
              <a:t>4- PERCEPCION</a:t>
            </a:r>
          </a:p>
          <a:p>
            <a:endParaRPr lang="es-ES" dirty="0"/>
          </a:p>
          <a:p>
            <a:r>
              <a:rPr lang="es-ES" b="0" dirty="0"/>
              <a:t>“</a:t>
            </a:r>
            <a:r>
              <a:rPr lang="es-ES" b="0" i="1" dirty="0"/>
              <a:t>Sería recomendable continuar desarrollando estrategias de mejora de la gestión de los procesos de gobierno de las TIC, extendiendo el uso de metodologías tipo </a:t>
            </a:r>
            <a:r>
              <a:rPr lang="es-ES" i="1" dirty="0"/>
              <a:t>ITIL</a:t>
            </a:r>
            <a:r>
              <a:rPr lang="es-ES" b="0" i="1" dirty="0"/>
              <a:t>.”</a:t>
            </a:r>
          </a:p>
          <a:p>
            <a:endParaRPr lang="es-ES" b="0" i="1" dirty="0"/>
          </a:p>
          <a:p>
            <a:r>
              <a:rPr lang="es-ES" b="0" dirty="0"/>
              <a:t>Buenas prácticas en el desarrollo, gestión y operación de servicios e tecnologías de la información. Definición  de principios básicos de servicio, gobernanza, cadena de valor de un servicio, recursos organizacionales, mejora continua, etc.</a:t>
            </a:r>
          </a:p>
          <a:p>
            <a:endParaRPr lang="es-ES" dirty="0"/>
          </a:p>
          <a:p>
            <a:r>
              <a:rPr lang="es-ES" dirty="0"/>
              <a:t>“</a:t>
            </a:r>
            <a:r>
              <a:rPr lang="es-ES" b="0" i="1" dirty="0"/>
              <a:t>A la vista de los resultados sería recomendable replantearse el modelo de incorporación de las nuevas tecnologías a los procesos asistenciales, dejando de gestionar las TIC como un fin en sí mismo y considerar que las herramientas deben estar </a:t>
            </a:r>
            <a:r>
              <a:rPr lang="es-ES" i="1" dirty="0"/>
              <a:t>al servicio de ciudadanos, profesionales y gestores</a:t>
            </a:r>
            <a:r>
              <a:rPr lang="es-ES" b="0" i="1" dirty="0"/>
              <a:t>”</a:t>
            </a:r>
            <a:r>
              <a:rPr lang="es-ES" dirty="0"/>
              <a:t> </a:t>
            </a:r>
          </a:p>
          <a:p>
            <a:endParaRPr lang="es-ES" dirty="0"/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F1391D6-BF2F-40B4-A152-5A4883548EB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9900" y="652463"/>
            <a:ext cx="6532563" cy="231775"/>
          </a:xfrm>
        </p:spPr>
        <p:txBody>
          <a:bodyPr/>
          <a:lstStyle/>
          <a:p>
            <a:r>
              <a:rPr lang="es-ES" dirty="0"/>
              <a:t>La tecnología al servicio de la mejora asistencial – 7 ideas</a:t>
            </a:r>
          </a:p>
          <a:p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9FD26B-96ED-4ECD-A77B-A1E40AE65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498" y="1187584"/>
            <a:ext cx="2326621" cy="327633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8B2EF39-4B30-4A1D-997A-D607A1EBFA10}"/>
              </a:ext>
            </a:extLst>
          </p:cNvPr>
          <p:cNvSpPr/>
          <p:nvPr/>
        </p:nvSpPr>
        <p:spPr>
          <a:xfrm>
            <a:off x="7121978" y="4509646"/>
            <a:ext cx="122822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err="1"/>
              <a:t>Índice</a:t>
            </a:r>
            <a:r>
              <a:rPr lang="en-US" sz="1100" dirty="0"/>
              <a:t> </a:t>
            </a:r>
            <a:r>
              <a:rPr lang="en-US" sz="1100" dirty="0" err="1"/>
              <a:t>Fenin</a:t>
            </a:r>
            <a:r>
              <a:rPr lang="en-US" sz="1100" dirty="0"/>
              <a:t> 2019 </a:t>
            </a: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4248899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número de diapositiva 2">
            <a:extLst>
              <a:ext uri="{FF2B5EF4-FFF2-40B4-BE49-F238E27FC236}">
                <a16:creationId xmlns:a16="http://schemas.microsoft.com/office/drawing/2014/main" id="{196F9C57-1CB1-B74D-9BC9-4DBAFCF1A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340BE4-2DD2-854B-A5B1-159843DDA273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41853A-D484-4AFC-AEC1-450C722F2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1200"/>
            <a:ext cx="9144000" cy="443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080900F-900C-4A26-AE3A-3A0429C0446B}"/>
              </a:ext>
            </a:extLst>
          </p:cNvPr>
          <p:cNvSpPr txBox="1">
            <a:spLocks/>
          </p:cNvSpPr>
          <p:nvPr/>
        </p:nvSpPr>
        <p:spPr>
          <a:xfrm>
            <a:off x="-54442" y="651744"/>
            <a:ext cx="6532563" cy="231775"/>
          </a:xfrm>
          <a:prstGeom prst="rect">
            <a:avLst/>
          </a:prstGeom>
        </p:spPr>
        <p:txBody>
          <a:bodyPr/>
          <a:lstStyle>
            <a:lvl1pPr marL="0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400" b="1" i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3999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22993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6992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6799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988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86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983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98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La tecnología al servicio de la mejora asistencial – 7 ideas</a:t>
            </a:r>
          </a:p>
          <a:p>
            <a:endParaRPr lang="es-E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7632A7F-35A9-4A25-B29B-0C8E37F8C99B}"/>
              </a:ext>
            </a:extLst>
          </p:cNvPr>
          <p:cNvSpPr/>
          <p:nvPr/>
        </p:nvSpPr>
        <p:spPr>
          <a:xfrm>
            <a:off x="-1999" y="4445865"/>
            <a:ext cx="15258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503999">
              <a:spcBef>
                <a:spcPct val="20000"/>
              </a:spcBef>
            </a:pPr>
            <a:r>
              <a:rPr lang="es-ES" sz="1400" b="1" dirty="0">
                <a:solidFill>
                  <a:srgbClr val="3494B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 MOTIVACION</a:t>
            </a:r>
          </a:p>
        </p:txBody>
      </p:sp>
    </p:spTree>
    <p:extLst>
      <p:ext uri="{BB962C8B-B14F-4D97-AF65-F5344CB8AC3E}">
        <p14:creationId xmlns:p14="http://schemas.microsoft.com/office/powerpoint/2010/main" val="204145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4224" y="952766"/>
            <a:ext cx="6532563" cy="3977321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dirty="0"/>
              <a:t>6- REACCION</a:t>
            </a:r>
          </a:p>
          <a:p>
            <a:pPr algn="just"/>
            <a:endParaRPr lang="es-ES" b="0" dirty="0"/>
          </a:p>
          <a:p>
            <a:pPr algn="just"/>
            <a:r>
              <a:rPr lang="es-ES" b="0" dirty="0"/>
              <a:t>“</a:t>
            </a:r>
            <a:r>
              <a:rPr lang="es-ES" dirty="0" err="1"/>
              <a:t>Not</a:t>
            </a:r>
            <a:r>
              <a:rPr lang="es-ES" dirty="0"/>
              <a:t> in </a:t>
            </a:r>
            <a:r>
              <a:rPr lang="es-ES" dirty="0" err="1"/>
              <a:t>my</a:t>
            </a:r>
            <a:r>
              <a:rPr lang="es-ES" dirty="0"/>
              <a:t> </a:t>
            </a:r>
            <a:r>
              <a:rPr lang="es-ES" dirty="0" err="1"/>
              <a:t>backyard</a:t>
            </a:r>
            <a:r>
              <a:rPr lang="es-ES" b="0" dirty="0"/>
              <a:t>” o no en mi patio trasero: Asociado generalmente a fenómenos de resistencia ciudadana ante proyectos que generan desconfianza y rechazo. </a:t>
            </a:r>
          </a:p>
          <a:p>
            <a:pPr algn="just"/>
            <a:endParaRPr lang="es-ES" b="0" dirty="0"/>
          </a:p>
          <a:p>
            <a:pPr algn="just"/>
            <a:r>
              <a:rPr lang="es-ES" b="0" dirty="0"/>
              <a:t>La transformación digital en procesos asistenciales tiene como </a:t>
            </a:r>
            <a:r>
              <a:rPr lang="es-ES" dirty="0"/>
              <a:t>eje principal </a:t>
            </a:r>
            <a:r>
              <a:rPr lang="es-ES" b="0" dirty="0"/>
              <a:t>la digitalización de </a:t>
            </a:r>
            <a:r>
              <a:rPr lang="es-ES" dirty="0"/>
              <a:t>modelos de relación</a:t>
            </a:r>
            <a:r>
              <a:rPr lang="es-ES" b="0" dirty="0"/>
              <a:t>, rediseñando procesos y sobre todo evolucionando operativas y métodos de trabajo. Supone además pensar en el servicio en términos del ciudadano y del profesional, del </a:t>
            </a:r>
            <a:r>
              <a:rPr lang="es-ES" dirty="0"/>
              <a:t>perímetro digital </a:t>
            </a:r>
            <a:r>
              <a:rPr lang="es-ES" b="0" dirty="0"/>
              <a:t>que construimos, buscando la </a:t>
            </a:r>
            <a:r>
              <a:rPr lang="es-ES" dirty="0"/>
              <a:t>fidelidad al cambio </a:t>
            </a:r>
            <a:r>
              <a:rPr lang="es-ES" b="0" dirty="0"/>
              <a:t>en cada interacción. Se trata de una transformación que implica </a:t>
            </a:r>
            <a:r>
              <a:rPr lang="es-ES" dirty="0"/>
              <a:t>nuevos modelos de poder</a:t>
            </a:r>
            <a:r>
              <a:rPr lang="es-ES" b="0" dirty="0"/>
              <a:t>, y un cambio que requiere sobre todo de la </a:t>
            </a:r>
            <a:r>
              <a:rPr lang="es-ES" dirty="0"/>
              <a:t>evolución de la cultura </a:t>
            </a:r>
            <a:r>
              <a:rPr lang="es-ES" b="0" dirty="0"/>
              <a:t>de organizaciones y de personas. Como tal, es un </a:t>
            </a:r>
            <a:r>
              <a:rPr lang="es-ES" dirty="0"/>
              <a:t>generador de resistencias</a:t>
            </a:r>
            <a:r>
              <a:rPr lang="es-ES" b="0" dirty="0"/>
              <a:t>, tanto si el proceso de transformación es leve como profundo.</a:t>
            </a:r>
          </a:p>
          <a:p>
            <a:pPr algn="just"/>
            <a:endParaRPr lang="es-ES" b="0" dirty="0"/>
          </a:p>
          <a:p>
            <a:pPr algn="just"/>
            <a:r>
              <a:rPr lang="es-ES" b="0" dirty="0"/>
              <a:t>¿Cómo afrontarlo? Dimensionando adecuadamente las actividades orientadas a vencer las resistencias y </a:t>
            </a:r>
            <a:r>
              <a:rPr lang="es-ES" dirty="0"/>
              <a:t>evitando los proyectos “caja negra”.</a:t>
            </a:r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F1391D6-BF2F-40B4-A152-5A4883548EB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9900" y="652463"/>
            <a:ext cx="6532563" cy="231775"/>
          </a:xfrm>
        </p:spPr>
        <p:txBody>
          <a:bodyPr/>
          <a:lstStyle/>
          <a:p>
            <a:r>
              <a:rPr lang="es-ES" dirty="0"/>
              <a:t>La tecnología al servicio de la mejora asistencial – 7 ideas</a:t>
            </a:r>
          </a:p>
          <a:p>
            <a:endParaRPr lang="es-E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5BDC7A2-044E-4BA4-907A-676A6C3A9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68" y="1382591"/>
            <a:ext cx="1628775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206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1" y="1124625"/>
            <a:ext cx="6136917" cy="3463855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7- SIMPLICIDAD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Nadie duda hoy del inmenso valor de la analítica de datos avanzada y de la inteligencia artificial aplicada a la mejora asistencial. Nadie duda de la necesidad de diseñar procesos, sistemas y servicios resilientes y ciberseguros. Nadie duda del papel de las tecnologías visuales avanzadas (e.g. XR o visión artificial) o de percepción (e.g. percepción profunda no destructiva). 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¿Pero qué pasa con el concepto de simplicidad? Un ejemplo: El ciudadano como receptor y dueño de sus datos asistenciales, desde la colaboración público-privada.</a:t>
            </a:r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F1391D6-BF2F-40B4-A152-5A4883548EB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9900" y="652463"/>
            <a:ext cx="6532563" cy="231775"/>
          </a:xfrm>
        </p:spPr>
        <p:txBody>
          <a:bodyPr/>
          <a:lstStyle/>
          <a:p>
            <a:r>
              <a:rPr lang="es-ES" dirty="0"/>
              <a:t>La tecnología al servicio de la mejora asistencial – 7 ideas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EBB15A8-DA2D-46C0-950F-A7311CAD3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188" y="884238"/>
            <a:ext cx="1898212" cy="1530558"/>
          </a:xfrm>
          <a:prstGeom prst="rect">
            <a:avLst/>
          </a:prstGeom>
        </p:spPr>
      </p:pic>
      <p:pic>
        <p:nvPicPr>
          <p:cNvPr id="8194" name="Picture 2" descr="BZK, Logius en CBS verkennen big data voor MijnOverheid - Digitale Overheid">
            <a:extLst>
              <a:ext uri="{FF2B5EF4-FFF2-40B4-BE49-F238E27FC236}">
                <a16:creationId xmlns:a16="http://schemas.microsoft.com/office/drawing/2014/main" id="{2890DE74-9CE3-407E-AFA9-862799297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178" y="2473702"/>
            <a:ext cx="1282231" cy="101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My Images for Anonymous - Visma Community">
            <a:extLst>
              <a:ext uri="{FF2B5EF4-FFF2-40B4-BE49-F238E27FC236}">
                <a16:creationId xmlns:a16="http://schemas.microsoft.com/office/drawing/2014/main" id="{761FAD68-6D77-4237-8AE5-A35FB4F05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3518868"/>
            <a:ext cx="1752600" cy="65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Materials">
            <a:extLst>
              <a:ext uri="{FF2B5EF4-FFF2-40B4-BE49-F238E27FC236}">
                <a16:creationId xmlns:a16="http://schemas.microsoft.com/office/drawing/2014/main" id="{7129E516-4FE1-4A6D-8BF4-2ED9D455F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203" y="4147844"/>
            <a:ext cx="1837860" cy="36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4E068398-D26A-474A-8AE2-89775D61D525}"/>
              </a:ext>
            </a:extLst>
          </p:cNvPr>
          <p:cNvGrpSpPr/>
          <p:nvPr/>
        </p:nvGrpSpPr>
        <p:grpSpPr>
          <a:xfrm>
            <a:off x="2470783" y="4061841"/>
            <a:ext cx="3465181" cy="899491"/>
            <a:chOff x="2470783" y="4061841"/>
            <a:chExt cx="3465181" cy="89949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D411589B-54C9-438E-BAFB-7BCB0C99E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70783" y="4147844"/>
              <a:ext cx="2292256" cy="599448"/>
            </a:xfrm>
            <a:prstGeom prst="rect">
              <a:avLst/>
            </a:prstGeom>
          </p:spPr>
        </p:pic>
        <p:pic>
          <p:nvPicPr>
            <p:cNvPr id="1026" name="Picture 2" descr="Buzón Digital">
              <a:extLst>
                <a:ext uri="{FF2B5EF4-FFF2-40B4-BE49-F238E27FC236}">
                  <a16:creationId xmlns:a16="http://schemas.microsoft.com/office/drawing/2014/main" id="{7FC77B63-B588-48AF-9374-8FEF0D01B4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6473" y="4061841"/>
              <a:ext cx="899491" cy="8994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121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51CA4D55-FD8D-4947-A834-6C62AEEB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1" y="1124625"/>
            <a:ext cx="1747583" cy="3463855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¿Qué viene?</a:t>
            </a:r>
          </a:p>
        </p:txBody>
      </p:sp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F2A27700-1310-FE42-84A8-8ED7ED7E4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F1391D6-BF2F-40B4-A152-5A4883548EB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9900" y="652463"/>
            <a:ext cx="6532563" cy="231775"/>
          </a:xfrm>
        </p:spPr>
        <p:txBody>
          <a:bodyPr/>
          <a:lstStyle/>
          <a:p>
            <a:r>
              <a:rPr lang="es-ES" dirty="0"/>
              <a:t>La tecnología al servicio de la mejora asistencial – reflexión</a:t>
            </a:r>
          </a:p>
          <a:p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05B108C-C66B-4944-99BD-EEA495E4B61B}"/>
              </a:ext>
            </a:extLst>
          </p:cNvPr>
          <p:cNvSpPr/>
          <p:nvPr/>
        </p:nvSpPr>
        <p:spPr>
          <a:xfrm>
            <a:off x="360134" y="1608768"/>
            <a:ext cx="235748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Goodbye</a:t>
            </a:r>
            <a:r>
              <a:rPr lang="es-E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hospital, </a:t>
            </a:r>
            <a:r>
              <a:rPr lang="es-ES" sz="1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hello</a:t>
            </a:r>
            <a:r>
              <a:rPr lang="es-E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home-</a:t>
            </a:r>
            <a:r>
              <a:rPr lang="es-ES" sz="1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spital</a:t>
            </a:r>
            <a:endParaRPr lang="es-ES" sz="1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50% de los niños nacidos en 2014 podrá cumplir 100 años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queremos cubrir las necesidades alimentarias del planeta, la producción mundial debe aumentar un 70% en los próximos 40 años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80% de la población vivirá en entornos urbanos en 2050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2050 los riesgos para salud de los empleados serán monitorizados dentro y fuera de la empresas</a:t>
            </a:r>
          </a:p>
        </p:txBody>
      </p:sp>
      <p:sp>
        <p:nvSpPr>
          <p:cNvPr id="90" name="Marcador de contenido 2">
            <a:extLst>
              <a:ext uri="{FF2B5EF4-FFF2-40B4-BE49-F238E27FC236}">
                <a16:creationId xmlns:a16="http://schemas.microsoft.com/office/drawing/2014/main" id="{73B325D4-27A1-4716-9C1C-8D62E4C3B8C0}"/>
              </a:ext>
            </a:extLst>
          </p:cNvPr>
          <p:cNvSpPr txBox="1">
            <a:spLocks/>
          </p:cNvSpPr>
          <p:nvPr/>
        </p:nvSpPr>
        <p:spPr>
          <a:xfrm>
            <a:off x="2848587" y="4480104"/>
            <a:ext cx="6004347" cy="2317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200" b="1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3999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22993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6992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6799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543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71988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86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983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98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Sólo con enfoques sistémicos podemos afrontar los retos de mejora asistencial</a:t>
            </a:r>
          </a:p>
          <a:p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637B8E-A958-44E4-B022-AF60F21E2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063" y="1205133"/>
            <a:ext cx="4808593" cy="2551760"/>
          </a:xfrm>
          <a:prstGeom prst="rect">
            <a:avLst/>
          </a:prstGeom>
        </p:spPr>
      </p:pic>
      <p:sp>
        <p:nvSpPr>
          <p:cNvPr id="122" name="Marcador de contenido 2">
            <a:extLst>
              <a:ext uri="{FF2B5EF4-FFF2-40B4-BE49-F238E27FC236}">
                <a16:creationId xmlns:a16="http://schemas.microsoft.com/office/drawing/2014/main" id="{2A6D84A8-F4D8-40C0-84F1-5B32389AAA22}"/>
              </a:ext>
            </a:extLst>
          </p:cNvPr>
          <p:cNvSpPr txBox="1">
            <a:spLocks/>
          </p:cNvSpPr>
          <p:nvPr/>
        </p:nvSpPr>
        <p:spPr>
          <a:xfrm>
            <a:off x="3928013" y="3811991"/>
            <a:ext cx="4422918" cy="23177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200" b="1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3999" indent="0" algn="l" defTabSz="503999" rtl="0" eaLnBrk="1" latinLnBrk="0" hangingPunct="1">
              <a:spcBef>
                <a:spcPct val="20000"/>
              </a:spcBef>
              <a:buFont typeface="Arial"/>
              <a:buNone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22993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6992" indent="-314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1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6799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1543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771988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986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983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980" indent="-251999" algn="l" defTabSz="503999" rtl="0" eaLnBrk="1" latinLnBrk="0" hangingPunct="1">
              <a:spcBef>
                <a:spcPct val="20000"/>
              </a:spcBef>
              <a:buFont typeface="Arial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900" dirty="0"/>
              <a:t>Retos y ámbitos de trabajo – esquema relacional / Tecnalia</a:t>
            </a:r>
          </a:p>
          <a:p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2160047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5213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{67102FAC-0093-B445-BE7A-27512181CE5C}tf10001121</Template>
  <TotalTime>605</TotalTime>
  <Words>927</Words>
  <Application>Microsoft Macintosh PowerPoint</Application>
  <PresentationFormat>Presentación en pantalla (16:9)</PresentationFormat>
  <Paragraphs>88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</dc:creator>
  <cp:lastModifiedBy>Beatriz Elola</cp:lastModifiedBy>
  <cp:revision>83</cp:revision>
  <dcterms:created xsi:type="dcterms:W3CDTF">2018-11-19T10:21:19Z</dcterms:created>
  <dcterms:modified xsi:type="dcterms:W3CDTF">2022-02-08T10:05:40Z</dcterms:modified>
</cp:coreProperties>
</file>