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5" r:id="rId2"/>
    <p:sldId id="7340" r:id="rId3"/>
    <p:sldId id="7336" r:id="rId4"/>
    <p:sldId id="260" r:id="rId5"/>
    <p:sldId id="7338" r:id="rId6"/>
    <p:sldId id="2050" r:id="rId7"/>
    <p:sldId id="7339" r:id="rId8"/>
    <p:sldId id="261" r:id="rId9"/>
    <p:sldId id="2146848034" r:id="rId10"/>
    <p:sldId id="259" r:id="rId11"/>
    <p:sldId id="262" r:id="rId12"/>
  </p:sldIdLst>
  <p:sldSz cx="9144000" cy="5143500" type="screen16x9"/>
  <p:notesSz cx="6858000" cy="9144000"/>
  <p:defaultTextStyle>
    <a:defPPr>
      <a:defRPr lang="es-ES"/>
    </a:defPPr>
    <a:lvl1pPr marL="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58D090F-E453-4F28-A695-4CCB713F5C66}">
          <p14:sldIdLst>
            <p14:sldId id="265"/>
            <p14:sldId id="7340"/>
            <p14:sldId id="7336"/>
            <p14:sldId id="260"/>
            <p14:sldId id="7338"/>
            <p14:sldId id="2050"/>
            <p14:sldId id="7339"/>
            <p14:sldId id="261"/>
            <p14:sldId id="2146848034"/>
            <p14:sldId id="259"/>
            <p14:sldId id="262"/>
          </p14:sldIdLst>
        </p14:section>
        <p14:section name="Our approach" id="{AE36EED8-8C93-D743-B2BF-895E9D72142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29B4B4-CA32-4E37-9098-6595115EE8A2}" v="23" dt="2022-01-24T19:04:21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/>
    <p:restoredTop sz="92288" autoAdjust="0"/>
  </p:normalViewPr>
  <p:slideViewPr>
    <p:cSldViewPr snapToGrid="0" snapToObjects="1">
      <p:cViewPr varScale="1">
        <p:scale>
          <a:sx n="101" d="100"/>
          <a:sy n="101" d="100"/>
        </p:scale>
        <p:origin x="1301" y="6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753A0-CE06-224A-AC50-4223CF635814}" type="datetimeFigureOut">
              <a:rPr lang="es-ES" smtClean="0"/>
              <a:t>27/01/2022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2D775-A4C4-3949-95C3-B8FE8836791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64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AF7CA0-9E95-4B39-BD79-DED282A5E8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50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207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5911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AF7CA0-9E95-4B39-BD79-DED282A5E8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383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AF7CA0-9E95-4B39-BD79-DED282A5E8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3845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483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20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13E9DD-D836-B844-AC82-64C306F96D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600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9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ponen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‹#›</a:t>
            </a:fld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515C73E-9E5E-294C-976D-94C758EFC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57379AD-0CBC-0B49-9540-10F2239D4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881" y="1603375"/>
            <a:ext cx="6133613" cy="104245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Titulo ponencia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39C9D5D-A6EF-7E40-94EC-A3283516842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481881" y="2934073"/>
            <a:ext cx="6133613" cy="291041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Nombre ponente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500FEF28-4931-3947-A657-318119E892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481881" y="3217610"/>
            <a:ext cx="6133613" cy="636549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3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_tradnl" dirty="0"/>
              <a:t>Cargo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4692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‹#›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A33E7E-1EC3-F141-954A-D6D419F921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825952D-BE4C-D741-B4FF-68D34B4FC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578" y="422932"/>
            <a:ext cx="6216639" cy="4123426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85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‹#›</a:t>
            </a:fld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1F0AEE-6711-4C46-9284-BDAEC39EA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E442746A-756B-444D-BB41-51605623CE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5758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0F7F1E06-9533-0040-A88C-98381115C2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69581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99247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279DF673-1522-2B4C-AB31-9A435B24D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464881" y="1130767"/>
            <a:ext cx="8178787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07A07AE-8D54-9E48-9B41-6A82811912D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09064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+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6F861AB-9845-7146-8A00-31A0D230A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8C830CCE-3545-F44A-AB50-CEF2C00CA3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D2A1E425-3A9D-B64E-BA74-5BEFD7559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2" y="1130767"/>
            <a:ext cx="3503270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22A09F9-9283-4B47-8C72-F37D7B75D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3421E00F-4339-644D-B9F5-073A101A9A7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736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5FFAD3D4-A73A-BE45-9816-3F53C7F381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881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71D5E4F-244F-4646-AA6F-EDEAA2235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924713A1-697D-BC46-8D5B-41D92C21D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‹#›</a:t>
            </a:fld>
            <a:endParaRPr lang="es-E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BF8D357-0961-B244-9F5F-7710833A7B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EEF0A7E-6C1A-124B-AE3E-F11B8DD4696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B2656514-57A0-0E4E-9BD1-2027EBB750A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29847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21768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C3572-3FFD-C24C-ABB3-A3EB86D86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88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ull bleed divider aqua">
    <p:bg>
      <p:bgPr>
        <a:gradFill>
          <a:gsLst>
            <a:gs pos="18000">
              <a:srgbClr val="1E9D8B"/>
            </a:gs>
            <a:gs pos="0">
              <a:srgbClr val="1E9D8B"/>
            </a:gs>
            <a:gs pos="100000">
              <a:srgbClr val="4FB5AE"/>
            </a:gs>
          </a:gsLst>
          <a:lin ang="2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28674" y="1539000"/>
            <a:ext cx="6478313" cy="1215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 sz="3599">
                <a:solidFill>
                  <a:schemeClr val="bg1"/>
                </a:solidFill>
                <a:latin typeface="+mj-lt"/>
              </a:defRPr>
            </a:lvl1pPr>
            <a:lvl2pPr>
              <a:defRPr sz="4799"/>
            </a:lvl2pPr>
            <a:lvl3pPr>
              <a:defRPr sz="4799"/>
            </a:lvl3pPr>
            <a:lvl4pPr>
              <a:defRPr sz="4799"/>
            </a:lvl4pPr>
            <a:lvl5pPr>
              <a:defRPr sz="4799"/>
            </a:lvl5pPr>
          </a:lstStyle>
          <a:p>
            <a:pPr lvl="0"/>
            <a:r>
              <a:rPr lang="en-US" noProof="0"/>
              <a:t>Click to add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58E946-AE1B-43D2-AC7C-8CB943F677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763" y="216002"/>
            <a:ext cx="360000" cy="4597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1651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B97E9A9-1E1C-4B5E-8AF4-C1C99BF6287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Slide" r:id="rId5" imgW="479" imgH="478" progId="TCLayout.ActiveDocument.1">
                  <p:embed/>
                </p:oleObj>
              </mc:Choice>
              <mc:Fallback>
                <p:oleObj name="think-cell Slide" r:id="rId5" imgW="479" imgH="47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B97E9A9-1E1C-4B5E-8AF4-C1C99BF62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061105F-C847-40F9-BFC8-77D41F95297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399" b="0" i="0" baseline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4C236-880D-410B-8E54-B173207AFE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EB5F494-3C94-43CE-A0D4-95FF27981204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0DDD1-E8FF-476A-B624-711BB78C53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6BD1A-AF4B-4287-A902-BC02DA0820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0EAD0EF-647F-4365-B891-3F436A2C91E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BA78F2-A9DE-4AB8-A4E1-761EACDB9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828" y="1217613"/>
            <a:ext cx="8135939" cy="3460750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5F9301F-221F-44B2-8F12-C2FBAAF44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279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644928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BD5C3-9337-1E49-BF76-AD71463E5CAD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666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3" r:id="rId5"/>
    <p:sldLayoutId id="2147483655" r:id="rId6"/>
    <p:sldLayoutId id="2147483654" r:id="rId7"/>
    <p:sldLayoutId id="2147483651" r:id="rId8"/>
    <p:sldLayoutId id="2147483661" r:id="rId9"/>
    <p:sldLayoutId id="2147483663" r:id="rId10"/>
  </p:sldLayoutIdLst>
  <p:txStyles>
    <p:titleStyle>
      <a:lvl1pPr algn="ctr" defTabSz="503999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03999" rtl="0" eaLnBrk="1" latinLnBrk="0" hangingPunct="1">
        <a:spcBef>
          <a:spcPct val="20000"/>
        </a:spcBef>
        <a:buFont typeface="Arial"/>
        <a:buNone/>
        <a:defRPr sz="1400" b="1" i="0" kern="1200">
          <a:solidFill>
            <a:schemeClr val="accent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3999" indent="0" algn="l" defTabSz="503999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22993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6992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7990" indent="-251999" algn="l" defTabSz="503999" rtl="0" eaLnBrk="1" latinLnBrk="0" hangingPunct="1">
        <a:spcBef>
          <a:spcPct val="20000"/>
        </a:spcBef>
        <a:buFont typeface="Arial"/>
        <a:buChar char="•"/>
        <a:defRPr sz="1543" kern="1200">
          <a:solidFill>
            <a:schemeClr val="tx1"/>
          </a:solidFill>
          <a:latin typeface="+mn-lt"/>
          <a:ea typeface="+mn-ea"/>
          <a:cs typeface="+mn-cs"/>
        </a:defRPr>
      </a:lvl5pPr>
      <a:lvl6pPr marL="2771988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86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983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980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99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95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9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91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988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986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98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982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image" Target="../media/image20.png"/><Relationship Id="rId18" Type="http://schemas.openxmlformats.org/officeDocument/2006/relationships/image" Target="../media/image25.jpeg"/><Relationship Id="rId3" Type="http://schemas.openxmlformats.org/officeDocument/2006/relationships/tags" Target="../tags/tag5.xml"/><Relationship Id="rId21" Type="http://schemas.openxmlformats.org/officeDocument/2006/relationships/image" Target="../media/image27.jpeg"/><Relationship Id="rId7" Type="http://schemas.openxmlformats.org/officeDocument/2006/relationships/tags" Target="../tags/tag9.xml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tags" Target="../tags/tag4.xml"/><Relationship Id="rId16" Type="http://schemas.openxmlformats.org/officeDocument/2006/relationships/image" Target="../media/image23.jpeg"/><Relationship Id="rId20" Type="http://schemas.openxmlformats.org/officeDocument/2006/relationships/hyperlink" Target="http://www.google.es/url?sa=i&amp;rct=j&amp;q=&amp;esrc=s&amp;source=images&amp;cd=&amp;cad=rja&amp;uact=8&amp;ved=0CAcQjRw&amp;url=http://www.fhecor.es/projects/view/id/141&amp;ei=oRjHVLzTE8nbPLOVgYgP&amp;bvm=bv.84349003,d.bGQ&amp;psig=AFQjCNHjOL_7HkYVqMEh6VaFASKxUBbBqw&amp;ust=1422420496674430" TargetMode="Externa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7.xml"/><Relationship Id="rId15" Type="http://schemas.openxmlformats.org/officeDocument/2006/relationships/image" Target="../media/image22.png"/><Relationship Id="rId23" Type="http://schemas.openxmlformats.org/officeDocument/2006/relationships/image" Target="../media/image29.png"/><Relationship Id="rId10" Type="http://schemas.openxmlformats.org/officeDocument/2006/relationships/slideLayout" Target="../slideLayouts/slideLayout5.xml"/><Relationship Id="rId19" Type="http://schemas.openxmlformats.org/officeDocument/2006/relationships/image" Target="../media/image26.png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21.jpeg"/><Relationship Id="rId22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La </a:t>
            </a:r>
            <a:r>
              <a:rPr lang="es-ES_tradnl">
                <a:solidFill>
                  <a:schemeClr val="accent1"/>
                </a:solidFill>
              </a:rPr>
              <a:t>Industria Biotecnológica</a:t>
            </a:r>
            <a:endParaRPr lang="es-ES_tradnl" dirty="0">
              <a:solidFill>
                <a:schemeClr val="accent1"/>
              </a:solidFill>
            </a:endParaRPr>
          </a:p>
        </p:txBody>
      </p:sp>
      <p:sp>
        <p:nvSpPr>
          <p:cNvPr id="5" name="Marcador de contenido 2"/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Miguel de Foronda 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E01C76F-E34B-2544-A77A-A31CDFB572C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es-ES" dirty="0"/>
              <a:t>Director Comercial Philips Ibérica</a:t>
            </a:r>
          </a:p>
        </p:txBody>
      </p:sp>
    </p:spTree>
    <p:extLst>
      <p:ext uri="{BB962C8B-B14F-4D97-AF65-F5344CB8AC3E}">
        <p14:creationId xmlns:p14="http://schemas.microsoft.com/office/powerpoint/2010/main" val="290704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1FB7E20-1183-4A4C-B79E-B6574CECAFB4}"/>
              </a:ext>
            </a:extLst>
          </p:cNvPr>
          <p:cNvPicPr>
            <a:picLocks/>
          </p:cNvPicPr>
          <p:nvPr/>
        </p:nvPicPr>
        <p:blipFill>
          <a:blip r:embed="rId3"/>
          <a:srcRect/>
          <a:stretch/>
        </p:blipFill>
        <p:spPr>
          <a:xfrm>
            <a:off x="1411" y="-960"/>
            <a:ext cx="9141179" cy="51464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C61EA04-697D-8242-8990-575FC0E17C7A}"/>
              </a:ext>
            </a:extLst>
          </p:cNvPr>
          <p:cNvSpPr/>
          <p:nvPr/>
        </p:nvSpPr>
        <p:spPr>
          <a:xfrm>
            <a:off x="500836" y="1079961"/>
            <a:ext cx="2992208" cy="3788473"/>
          </a:xfrm>
          <a:prstGeom prst="rect">
            <a:avLst/>
          </a:prstGeom>
          <a:solidFill>
            <a:srgbClr val="0166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0756D5F-4FB5-8145-9F1D-08FDEB0BF2A9}"/>
              </a:ext>
            </a:extLst>
          </p:cNvPr>
          <p:cNvSpPr/>
          <p:nvPr/>
        </p:nvSpPr>
        <p:spPr>
          <a:xfrm>
            <a:off x="684023" y="2888813"/>
            <a:ext cx="2809020" cy="177228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defTabSz="913159">
              <a:spcAft>
                <a:spcPts val="450"/>
              </a:spcAft>
              <a:defRPr/>
            </a:pPr>
            <a:r>
              <a:rPr lang="en-US" sz="1200" dirty="0">
                <a:solidFill>
                  <a:srgbClr val="FFFFFF"/>
                </a:solidFill>
                <a:latin typeface="Calibri"/>
              </a:rPr>
              <a:t>Las </a:t>
            </a:r>
            <a:r>
              <a:rPr lang="en-US" sz="1200" dirty="0" err="1">
                <a:solidFill>
                  <a:srgbClr val="FFFFFF"/>
                </a:solidFill>
                <a:latin typeface="Calibri"/>
              </a:rPr>
              <a:t>tendencias</a:t>
            </a:r>
            <a:r>
              <a:rPr lang="en-US" sz="1200" dirty="0">
                <a:solidFill>
                  <a:srgbClr val="FFFFFF"/>
                </a:solidFill>
                <a:latin typeface="Calibri"/>
              </a:rPr>
              <a:t> que van a </a:t>
            </a:r>
            <a:r>
              <a:rPr lang="en-US" sz="1200" dirty="0" err="1">
                <a:solidFill>
                  <a:srgbClr val="FFFFFF"/>
                </a:solidFill>
                <a:latin typeface="Calibri"/>
              </a:rPr>
              <a:t>guiar</a:t>
            </a:r>
            <a:r>
              <a:rPr lang="en-US" sz="1200" dirty="0">
                <a:solidFill>
                  <a:srgbClr val="FFFFFF"/>
                </a:solidFill>
                <a:latin typeface="Calibri"/>
              </a:rPr>
              <a:t> la </a:t>
            </a:r>
            <a:r>
              <a:rPr lang="en-US" sz="1200" dirty="0" err="1">
                <a:solidFill>
                  <a:srgbClr val="FFFFFF"/>
                </a:solidFill>
                <a:latin typeface="Calibri"/>
              </a:rPr>
              <a:t>transformación</a:t>
            </a:r>
            <a:r>
              <a:rPr lang="en-US" sz="12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/>
              </a:rPr>
              <a:t>en</a:t>
            </a:r>
            <a:r>
              <a:rPr lang="en-US" sz="12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/>
              </a:rPr>
              <a:t>salud</a:t>
            </a:r>
            <a:r>
              <a:rPr lang="en-US" sz="1200" dirty="0">
                <a:solidFill>
                  <a:srgbClr val="FFFFFF"/>
                </a:solidFill>
                <a:latin typeface="Calibri"/>
              </a:rPr>
              <a:t>:</a:t>
            </a:r>
          </a:p>
          <a:p>
            <a:pPr marL="112996" indent="-112996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US" sz="1100" kern="0" dirty="0" err="1">
                <a:solidFill>
                  <a:srgbClr val="FFFFFF"/>
                </a:solidFill>
                <a:latin typeface="Calibri"/>
                <a:cs typeface="Calibri"/>
              </a:rPr>
              <a:t>Medicina</a:t>
            </a:r>
            <a:r>
              <a:rPr lang="en-US" sz="1100" kern="0" dirty="0">
                <a:solidFill>
                  <a:srgbClr val="FFFFFF"/>
                </a:solidFill>
                <a:latin typeface="Calibri"/>
                <a:cs typeface="Calibri"/>
              </a:rPr>
              <a:t> de </a:t>
            </a:r>
            <a:r>
              <a:rPr lang="en-US" sz="1100" kern="0" dirty="0" err="1">
                <a:solidFill>
                  <a:srgbClr val="FFFFFF"/>
                </a:solidFill>
                <a:latin typeface="Calibri"/>
                <a:cs typeface="Calibri"/>
              </a:rPr>
              <a:t>Precisión</a:t>
            </a:r>
            <a:endParaRPr lang="en-US" sz="1100" kern="0" dirty="0">
              <a:solidFill>
                <a:srgbClr val="FFFFFF"/>
              </a:solidFill>
              <a:latin typeface="Calibri"/>
              <a:cs typeface="Calibri" panose="020F0502020204030204" pitchFamily="34" charset="0"/>
            </a:endParaRPr>
          </a:p>
          <a:p>
            <a:pPr marL="112996" indent="-112996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Cuidados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Virtuales</a:t>
            </a:r>
            <a:endParaRPr lang="en-GB" sz="1100" kern="0" dirty="0">
              <a:solidFill>
                <a:srgbClr val="FFFFFF"/>
              </a:solidFill>
              <a:latin typeface="Calibri"/>
              <a:cs typeface="Calibri" panose="020F0502020204030204" pitchFamily="34" charset="0"/>
            </a:endParaRPr>
          </a:p>
          <a:p>
            <a:pPr marL="112996" indent="-112996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Inteligencia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adaptativa</a:t>
            </a:r>
            <a:endParaRPr lang="en-GB" sz="1100" kern="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12996" indent="-112996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Monitorización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remota</a:t>
            </a:r>
            <a:endParaRPr lang="en-GB" sz="1100" kern="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12996" indent="-112996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b="1" kern="0" dirty="0" err="1">
                <a:solidFill>
                  <a:srgbClr val="FFFF00"/>
                </a:solidFill>
                <a:latin typeface="Calibri"/>
                <a:cs typeface="Calibri"/>
              </a:rPr>
              <a:t>Transformación</a:t>
            </a:r>
            <a:r>
              <a:rPr lang="en-GB" sz="1100" b="1" kern="0" dirty="0">
                <a:solidFill>
                  <a:srgbClr val="FFFF00"/>
                </a:solidFill>
                <a:latin typeface="Calibri"/>
                <a:cs typeface="Calibri"/>
              </a:rPr>
              <a:t> digital</a:t>
            </a:r>
          </a:p>
          <a:p>
            <a:pPr marL="112996" indent="-112996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Tecnologías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/>
              </a:rPr>
              <a:t> 5G </a:t>
            </a:r>
          </a:p>
          <a:p>
            <a:pPr marL="112996" indent="-112996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Ecosistemas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/>
              </a:rPr>
              <a:t> de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salud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próximos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/>
              </a:rPr>
              <a:t> al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/>
              </a:rPr>
              <a:t>paciente</a:t>
            </a:r>
            <a:endParaRPr lang="en-US" sz="1100" kern="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834D3B-69BF-B846-9EC9-44E3DFCB7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998" y="488594"/>
            <a:ext cx="4035233" cy="43798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EDF5F3-0FAA-B843-AED0-90BE95031974}"/>
              </a:ext>
            </a:extLst>
          </p:cNvPr>
          <p:cNvSpPr txBox="1"/>
          <p:nvPr/>
        </p:nvSpPr>
        <p:spPr>
          <a:xfrm>
            <a:off x="9241688" y="795"/>
            <a:ext cx="1955736" cy="8307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FFFF"/>
                </a:solidFill>
                <a:latin typeface="Calibri"/>
              </a:rPr>
              <a:t>✻</a:t>
            </a:r>
          </a:p>
          <a:p>
            <a:r>
              <a:rPr lang="en-US" sz="1200" b="1" dirty="0">
                <a:solidFill>
                  <a:srgbClr val="FFFFFF"/>
                </a:solidFill>
                <a:latin typeface="Calibri"/>
              </a:rPr>
              <a:t>Note to user:</a:t>
            </a:r>
          </a:p>
          <a:p>
            <a:r>
              <a:rPr lang="en-US" sz="1200" dirty="0">
                <a:solidFill>
                  <a:srgbClr val="FFFFFF"/>
                </a:solidFill>
                <a:latin typeface="Calibri"/>
              </a:rPr>
              <a:t>Optional slide. Remove if not applicable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393DDD73-9898-403F-95A7-7B29E781E083}"/>
              </a:ext>
            </a:extLst>
          </p:cNvPr>
          <p:cNvSpPr txBox="1">
            <a:spLocks/>
          </p:cNvSpPr>
          <p:nvPr/>
        </p:nvSpPr>
        <p:spPr>
          <a:xfrm>
            <a:off x="684022" y="1246516"/>
            <a:ext cx="2614349" cy="19702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Tx/>
              <a:buNone/>
              <a:defRPr sz="3867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FFFFFF"/>
                </a:solidFill>
                <a:latin typeface="Calibri"/>
              </a:rPr>
              <a:t>Los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Sistemas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de Salud del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mañana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serán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Calibri"/>
              </a:rPr>
              <a:t>distribuidos</a:t>
            </a:r>
            <a:r>
              <a:rPr lang="en-US" sz="1600" b="1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1600" b="1" dirty="0" err="1">
                <a:solidFill>
                  <a:srgbClr val="FFFFFF"/>
                </a:solidFill>
                <a:latin typeface="Calibri"/>
              </a:rPr>
              <a:t>conectados</a:t>
            </a:r>
            <a:r>
              <a:rPr lang="en-US" sz="1600" b="1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1600" b="1" dirty="0" err="1">
                <a:solidFill>
                  <a:srgbClr val="FFFFFF"/>
                </a:solidFill>
                <a:latin typeface="Calibri"/>
              </a:rPr>
              <a:t>interdependientes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–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diseñados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para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impulssar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nuevos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modelos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y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tecnologías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así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como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mejorar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la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atención</a:t>
            </a:r>
            <a:r>
              <a:rPr lang="en-US" sz="1600" dirty="0">
                <a:solidFill>
                  <a:srgbClr val="FFFFFF"/>
                </a:solidFill>
                <a:latin typeface="Calibri"/>
              </a:rPr>
              <a:t> al </a:t>
            </a:r>
            <a:r>
              <a:rPr lang="en-US" sz="1600" dirty="0" err="1">
                <a:solidFill>
                  <a:srgbClr val="FFFFFF"/>
                </a:solidFill>
                <a:latin typeface="Calibri"/>
              </a:rPr>
              <a:t>paciente</a:t>
            </a:r>
            <a:endParaRPr lang="en-US" sz="1600" dirty="0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90000"/>
              </a:lnSpc>
            </a:pPr>
            <a:endParaRPr lang="en-US" sz="14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974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69739" y="652529"/>
            <a:ext cx="6863216" cy="230990"/>
          </a:xfrm>
        </p:spPr>
        <p:txBody>
          <a:bodyPr/>
          <a:lstStyle/>
          <a:p>
            <a:r>
              <a:rPr lang="es-ES" dirty="0"/>
              <a:t>Transformar en salud implica tener en cuenta a todos los actores y retos presentes y futuros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F3ADF4F-653B-4FBC-BED4-38060E3A72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602" y="1178622"/>
            <a:ext cx="3660018" cy="36600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72E407-5D4C-4DD1-AC98-4F63BE341DEE}"/>
              </a:ext>
            </a:extLst>
          </p:cNvPr>
          <p:cNvSpPr/>
          <p:nvPr/>
        </p:nvSpPr>
        <p:spPr>
          <a:xfrm>
            <a:off x="4936590" y="2318069"/>
            <a:ext cx="3154976" cy="1142128"/>
          </a:xfrm>
          <a:prstGeom prst="rect">
            <a:avLst/>
          </a:prstGeom>
          <a:solidFill>
            <a:srgbClr val="0166A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03DDB3-C704-46CC-A0FC-58E787DA4E55}"/>
              </a:ext>
            </a:extLst>
          </p:cNvPr>
          <p:cNvSpPr/>
          <p:nvPr/>
        </p:nvSpPr>
        <p:spPr>
          <a:xfrm>
            <a:off x="5044507" y="2444534"/>
            <a:ext cx="29931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latin typeface="+mj-lt"/>
              </a:rPr>
              <a:t>Combinar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tecnología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y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procesos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para </a:t>
            </a:r>
            <a:r>
              <a:rPr lang="en-US" sz="1200" b="1" dirty="0" err="1">
                <a:solidFill>
                  <a:schemeClr val="bg1"/>
                </a:solidFill>
                <a:latin typeface="+mj-lt"/>
              </a:rPr>
              <a:t>cocrear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soluciones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que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mejoren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la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experiencia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de los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pacientes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y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profesionales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mejorando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además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los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resultados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en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salud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al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menor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coste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+mj-lt"/>
              </a:rPr>
              <a:t>posible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endParaRPr lang="en-US" sz="1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7544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2">
            <a:extLst>
              <a:ext uri="{FF2B5EF4-FFF2-40B4-BE49-F238E27FC236}">
                <a16:creationId xmlns:a16="http://schemas.microsoft.com/office/drawing/2014/main" id="{196F9C57-1CB1-B74D-9BC9-4DBAFCF1A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B08A165-7A8D-B147-AB2C-F10461008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1" y="1124043"/>
            <a:ext cx="4300065" cy="346385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340BE4-2DD2-854B-A5B1-159843DDA27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Future Health </a:t>
            </a:r>
            <a:r>
              <a:rPr lang="es-ES" dirty="0" err="1"/>
              <a:t>Index</a:t>
            </a:r>
            <a:r>
              <a:rPr lang="es-ES" dirty="0"/>
              <a:t>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775C77-852E-44F4-8AC5-6DC977E85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7086" y="984513"/>
            <a:ext cx="9231086" cy="41589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CCFC60-011C-47D1-BDCE-64608D0BB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007" y="4095773"/>
            <a:ext cx="2193073" cy="9120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5B4AE4-C882-4726-8F70-6CE44BF83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9536" y="984513"/>
            <a:ext cx="664464" cy="74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57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2">
            <a:extLst>
              <a:ext uri="{FF2B5EF4-FFF2-40B4-BE49-F238E27FC236}">
                <a16:creationId xmlns:a16="http://schemas.microsoft.com/office/drawing/2014/main" id="{196F9C57-1CB1-B74D-9BC9-4DBAFCF1A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340BE4-2DD2-854B-A5B1-159843DDA27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Salud Digital. Entorno dinámico y con perspectivas de crecimiento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5156FD-1640-414C-B859-76E2BC426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783"/>
            <a:ext cx="5637041" cy="31428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A5A51A-E7A5-4A4D-8043-8410B991282F}"/>
              </a:ext>
            </a:extLst>
          </p:cNvPr>
          <p:cNvSpPr txBox="1"/>
          <p:nvPr/>
        </p:nvSpPr>
        <p:spPr>
          <a:xfrm>
            <a:off x="5770298" y="924810"/>
            <a:ext cx="3053837" cy="1277273"/>
          </a:xfrm>
          <a:prstGeom prst="rect">
            <a:avLst/>
          </a:prstGeom>
          <a:solidFill>
            <a:schemeClr val="accent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Mentalidad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</a:t>
            </a: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innovadora</a:t>
            </a:r>
            <a:endParaRPr lang="en-US" sz="1100" b="1" i="0" dirty="0">
              <a:solidFill>
                <a:schemeClr val="bg1"/>
              </a:solidFill>
              <a:effectLst/>
              <a:latin typeface="Oxygen" panose="020B0604020202020204" pitchFamily="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100" b="0" i="0" dirty="0">
              <a:solidFill>
                <a:schemeClr val="bg1"/>
              </a:solidFill>
              <a:effectLst/>
              <a:latin typeface="Oxygen" panose="020B0604020202020204" pitchFamily="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Foco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</a:t>
            </a: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en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</a:t>
            </a: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tecnologías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</a:t>
            </a: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disruptivas</a:t>
            </a:r>
            <a:endParaRPr lang="en-US" sz="1100" b="1" i="0" dirty="0">
              <a:solidFill>
                <a:schemeClr val="bg1"/>
              </a:solidFill>
              <a:effectLst/>
              <a:latin typeface="Oxygen" panose="020B0604020202020204" pitchFamily="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100" b="0" i="0" dirty="0">
              <a:solidFill>
                <a:schemeClr val="bg1"/>
              </a:solidFill>
              <a:effectLst/>
              <a:latin typeface="Oxygen" panose="020B0604020202020204" pitchFamily="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Modelos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de </a:t>
            </a: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negocio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</a:t>
            </a: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viables</a:t>
            </a:r>
            <a:endParaRPr lang="en-US" sz="1100" b="1" i="0" dirty="0">
              <a:solidFill>
                <a:schemeClr val="bg1"/>
              </a:solidFill>
              <a:effectLst/>
              <a:latin typeface="Oxygen" panose="020B0604020202020204" pitchFamily="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100" b="0" i="0" dirty="0">
              <a:solidFill>
                <a:schemeClr val="bg1"/>
              </a:solidFill>
              <a:effectLst/>
              <a:latin typeface="Oxygen" panose="020B0604020202020204" pitchFamily="2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Claramente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</a:t>
            </a: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focalizadas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</a:t>
            </a: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en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</a:t>
            </a:r>
            <a:r>
              <a:rPr lang="en-US" sz="1100" b="1" i="0" dirty="0" err="1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salud</a:t>
            </a:r>
            <a:r>
              <a:rPr lang="en-US" sz="1100" b="1" i="0" dirty="0">
                <a:solidFill>
                  <a:schemeClr val="bg1"/>
                </a:solidFill>
                <a:effectLst/>
                <a:latin typeface="Oxygen" panose="020B0604020202020204" pitchFamily="2" charset="0"/>
              </a:rPr>
              <a:t> digital</a:t>
            </a:r>
            <a:endParaRPr lang="en-US" sz="1100" b="0" i="0" dirty="0">
              <a:solidFill>
                <a:schemeClr val="bg1"/>
              </a:solidFill>
              <a:effectLst/>
              <a:latin typeface="Oxygen" panose="020B0604020202020204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3A4543-1AEA-48AE-B190-193B2836D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099" y="2392951"/>
            <a:ext cx="4013521" cy="262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0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3">
            <a:extLst>
              <a:ext uri="{FF2B5EF4-FFF2-40B4-BE49-F238E27FC236}">
                <a16:creationId xmlns:a16="http://schemas.microsoft.com/office/drawing/2014/main" id="{075504BB-C8BD-544E-B713-DE738C7788D0}"/>
              </a:ext>
            </a:extLst>
          </p:cNvPr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0" t="1188" r="-1"/>
          <a:stretch/>
        </p:blipFill>
        <p:spPr>
          <a:xfrm>
            <a:off x="1412" y="793"/>
            <a:ext cx="9141178" cy="5146412"/>
          </a:xfrm>
          <a:prstGeom prst="rect">
            <a:avLst/>
          </a:prstGeom>
        </p:spPr>
      </p:pic>
      <p:sp>
        <p:nvSpPr>
          <p:cNvPr id="14" name="Rectangle 12">
            <a:extLst>
              <a:ext uri="{FF2B5EF4-FFF2-40B4-BE49-F238E27FC236}">
                <a16:creationId xmlns:a16="http://schemas.microsoft.com/office/drawing/2014/main" id="{CD61A8D8-08E4-C140-A8F3-41499F2D3EA7}"/>
              </a:ext>
            </a:extLst>
          </p:cNvPr>
          <p:cNvSpPr/>
          <p:nvPr/>
        </p:nvSpPr>
        <p:spPr>
          <a:xfrm>
            <a:off x="500835" y="413418"/>
            <a:ext cx="3554622" cy="4284926"/>
          </a:xfrm>
          <a:prstGeom prst="rect">
            <a:avLst/>
          </a:prstGeom>
          <a:solidFill>
            <a:srgbClr val="0166A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Rectangle 17">
            <a:extLst>
              <a:ext uri="{FF2B5EF4-FFF2-40B4-BE49-F238E27FC236}">
                <a16:creationId xmlns:a16="http://schemas.microsoft.com/office/drawing/2014/main" id="{67F9EAA3-A1B5-8844-B3EA-A7D40C39BB3E}"/>
              </a:ext>
            </a:extLst>
          </p:cNvPr>
          <p:cNvSpPr/>
          <p:nvPr/>
        </p:nvSpPr>
        <p:spPr>
          <a:xfrm>
            <a:off x="684021" y="1947834"/>
            <a:ext cx="3330344" cy="23416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3159">
              <a:spcAft>
                <a:spcPts val="450"/>
              </a:spcAft>
              <a:defRPr/>
            </a:pPr>
            <a:r>
              <a:rPr lang="en-US" sz="1200" b="1" dirty="0" err="1">
                <a:solidFill>
                  <a:srgbClr val="FFFFFF"/>
                </a:solidFill>
                <a:latin typeface="Calibri"/>
              </a:rPr>
              <a:t>Nuevos</a:t>
            </a:r>
            <a:r>
              <a:rPr lang="en-US" sz="12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200" b="1" dirty="0" err="1">
                <a:solidFill>
                  <a:srgbClr val="FFFFFF"/>
                </a:solidFill>
                <a:latin typeface="Calibri"/>
              </a:rPr>
              <a:t>retos</a:t>
            </a:r>
            <a:r>
              <a:rPr lang="en-US" sz="1200" b="1" dirty="0">
                <a:solidFill>
                  <a:srgbClr val="FFFFFF"/>
                </a:solidFill>
                <a:latin typeface="Calibri"/>
              </a:rPr>
              <a:t> y </a:t>
            </a:r>
            <a:r>
              <a:rPr lang="en-US" sz="1200" b="1" dirty="0" err="1">
                <a:solidFill>
                  <a:srgbClr val="FFFFFF"/>
                </a:solidFill>
                <a:latin typeface="Calibri"/>
              </a:rPr>
              <a:t>oportunidades</a:t>
            </a:r>
            <a:endParaRPr lang="en-US" sz="1200" b="1" dirty="0">
              <a:solidFill>
                <a:srgbClr val="FFFFFF"/>
              </a:solidFill>
              <a:latin typeface="Calibri"/>
            </a:endParaRPr>
          </a:p>
          <a:p>
            <a:pPr marL="111567" indent="-111567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Nuevos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modelos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asistenciales</a:t>
            </a:r>
            <a:endParaRPr lang="en-GB" sz="1100" kern="0" dirty="0">
              <a:solidFill>
                <a:srgbClr val="FFFFFF"/>
              </a:solidFill>
              <a:latin typeface="Calibri"/>
              <a:cs typeface="Calibri" panose="020F0502020204030204" pitchFamily="34" charset="0"/>
            </a:endParaRPr>
          </a:p>
          <a:p>
            <a:pPr marL="111567" indent="-111567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Modelos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basados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en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valor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.</a:t>
            </a:r>
          </a:p>
          <a:p>
            <a:pPr marL="111567" indent="-111567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Modelos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de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cuidados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distribuidos</a:t>
            </a:r>
            <a:endParaRPr lang="en-GB" sz="1100" kern="0" dirty="0">
              <a:solidFill>
                <a:srgbClr val="FFFFFF"/>
              </a:solidFill>
              <a:latin typeface="Calibri"/>
              <a:cs typeface="Calibri" panose="020F0502020204030204" pitchFamily="34" charset="0"/>
            </a:endParaRPr>
          </a:p>
          <a:p>
            <a:pPr marL="111567" indent="-111567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La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distribución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, gestion y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explotación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del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dato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. </a:t>
            </a:r>
          </a:p>
          <a:p>
            <a:pPr marL="111567" indent="-111567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Los Servicios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en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la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nube</a:t>
            </a:r>
            <a:endParaRPr lang="en-GB" sz="1100" kern="0" dirty="0">
              <a:solidFill>
                <a:srgbClr val="FFFFFF"/>
              </a:solidFill>
              <a:latin typeface="Calibri"/>
              <a:cs typeface="Calibri" panose="020F0502020204030204" pitchFamily="34" charset="0"/>
            </a:endParaRPr>
          </a:p>
          <a:p>
            <a:pPr marL="111567" indent="-111567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Experiencia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del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paciente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y del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profesional</a:t>
            </a:r>
            <a:endParaRPr lang="en-GB" sz="1100" kern="0" dirty="0">
              <a:solidFill>
                <a:srgbClr val="FFFFFF"/>
              </a:solidFill>
              <a:latin typeface="Calibri"/>
              <a:cs typeface="Calibri" panose="020F0502020204030204" pitchFamily="34" charset="0"/>
            </a:endParaRPr>
          </a:p>
          <a:p>
            <a:pPr marL="111567" indent="-111567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US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Population health management </a:t>
            </a:r>
          </a:p>
          <a:p>
            <a:pPr marL="111567" indent="-111567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Dinámicos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que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permitan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un continuo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apredizaje</a:t>
            </a:r>
            <a:r>
              <a:rPr lang="en-GB" sz="1100" kern="0" dirty="0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 y </a:t>
            </a:r>
            <a:r>
              <a:rPr lang="en-GB" sz="1100" kern="0" dirty="0" err="1">
                <a:solidFill>
                  <a:srgbClr val="FFFFFF"/>
                </a:solidFill>
                <a:latin typeface="Calibri"/>
                <a:cs typeface="Calibri" panose="020F0502020204030204" pitchFamily="34" charset="0"/>
              </a:rPr>
              <a:t>adaptación</a:t>
            </a:r>
            <a:endParaRPr lang="en-GB" sz="1100" kern="0" dirty="0">
              <a:solidFill>
                <a:srgbClr val="FFFFFF"/>
              </a:solidFill>
              <a:latin typeface="Calibri"/>
              <a:cs typeface="Calibri" panose="020F0502020204030204" pitchFamily="34" charset="0"/>
            </a:endParaRPr>
          </a:p>
          <a:p>
            <a:pPr marL="111567" indent="-111567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endParaRPr lang="en-GB" sz="1100" kern="0" dirty="0">
              <a:solidFill>
                <a:srgbClr val="FFFFFF"/>
              </a:solidFill>
              <a:latin typeface="Calibri"/>
              <a:cs typeface="Calibri" panose="020F0502020204030204" pitchFamily="34" charset="0"/>
            </a:endParaRPr>
          </a:p>
          <a:p>
            <a:pPr marL="113141" indent="-113141" defTabSz="913159">
              <a:spcAft>
                <a:spcPts val="225"/>
              </a:spcAft>
              <a:buFont typeface="Arial" panose="020B0604020202020204" pitchFamily="34" charset="0"/>
              <a:buChar char="•"/>
              <a:defRPr/>
            </a:pPr>
            <a:endParaRPr lang="en-US" sz="1100" kern="0" dirty="0">
              <a:solidFill>
                <a:srgbClr val="FFFFFF"/>
              </a:solidFill>
              <a:latin typeface="Calibri"/>
              <a:cs typeface="Calibri" panose="020F0502020204030204" pitchFamily="34" charset="0"/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A8AD16F4-4816-714C-89B0-DA0DB62E8352}"/>
              </a:ext>
            </a:extLst>
          </p:cNvPr>
          <p:cNvSpPr txBox="1">
            <a:spLocks/>
          </p:cNvSpPr>
          <p:nvPr/>
        </p:nvSpPr>
        <p:spPr>
          <a:xfrm>
            <a:off x="684023" y="598562"/>
            <a:ext cx="3371434" cy="6452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Tx/>
              <a:buNone/>
              <a:defRPr sz="3867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99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Una </a:t>
            </a:r>
            <a:r>
              <a:rPr lang="en-US" sz="2399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Transformación</a:t>
            </a:r>
            <a:r>
              <a:rPr lang="en-US" sz="2399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que </a:t>
            </a:r>
            <a:r>
              <a:rPr lang="en-US" sz="2399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responda</a:t>
            </a:r>
            <a:r>
              <a:rPr lang="en-US" sz="2399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a </a:t>
            </a:r>
            <a:r>
              <a:rPr lang="en-US" sz="2399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retos</a:t>
            </a:r>
            <a:r>
              <a:rPr lang="en-US" sz="2399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que </a:t>
            </a:r>
            <a:r>
              <a:rPr lang="en-US" sz="2399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impulsen</a:t>
            </a:r>
            <a:r>
              <a:rPr lang="en-US" sz="2399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el </a:t>
            </a:r>
            <a:r>
              <a:rPr lang="en-US" sz="2399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cambio</a:t>
            </a:r>
            <a:endParaRPr lang="en-US" sz="2399" dirty="0">
              <a:solidFill>
                <a:srgbClr val="FFFFFF"/>
              </a:solidFill>
              <a:latin typeface="Calibri Ligh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13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E23CC51C-20AD-9F4B-BB24-D9CDD3633F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7567" y="218213"/>
            <a:ext cx="360353" cy="460232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B538F1-F9FC-404E-B37C-EA2E2139CE2B}"/>
              </a:ext>
            </a:extLst>
          </p:cNvPr>
          <p:cNvSpPr/>
          <p:nvPr/>
        </p:nvSpPr>
        <p:spPr>
          <a:xfrm>
            <a:off x="2217195" y="3607804"/>
            <a:ext cx="6361029" cy="494113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Rectangle: Rounded Corners 15">
            <a:extLst>
              <a:ext uri="{FF2B5EF4-FFF2-40B4-BE49-F238E27FC236}">
                <a16:creationId xmlns:a16="http://schemas.microsoft.com/office/drawing/2014/main" id="{C366BCC7-2FB6-4020-8C33-29F8F4F515CF}"/>
              </a:ext>
            </a:extLst>
          </p:cNvPr>
          <p:cNvSpPr/>
          <p:nvPr/>
        </p:nvSpPr>
        <p:spPr>
          <a:xfrm>
            <a:off x="131665" y="1490690"/>
            <a:ext cx="1920833" cy="1727659"/>
          </a:xfrm>
          <a:prstGeom prst="roundRect">
            <a:avLst>
              <a:gd name="adj" fmla="val 50000"/>
            </a:avLst>
          </a:prstGeom>
          <a:solidFill>
            <a:srgbClr val="04598B">
              <a:alpha val="60000"/>
            </a:srgbClr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Rectangle: Rounded Corners 16">
            <a:extLst>
              <a:ext uri="{FF2B5EF4-FFF2-40B4-BE49-F238E27FC236}">
                <a16:creationId xmlns:a16="http://schemas.microsoft.com/office/drawing/2014/main" id="{20985C1B-0ED9-4165-B360-6A0AFBFD057E}"/>
              </a:ext>
            </a:extLst>
          </p:cNvPr>
          <p:cNvSpPr/>
          <p:nvPr/>
        </p:nvSpPr>
        <p:spPr>
          <a:xfrm>
            <a:off x="287031" y="1630163"/>
            <a:ext cx="1610104" cy="1448717"/>
          </a:xfrm>
          <a:prstGeom prst="roundRect">
            <a:avLst>
              <a:gd name="adj" fmla="val 50000"/>
            </a:avLst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Rectangle: Rounded Corners 17">
            <a:extLst>
              <a:ext uri="{FF2B5EF4-FFF2-40B4-BE49-F238E27FC236}">
                <a16:creationId xmlns:a16="http://schemas.microsoft.com/office/drawing/2014/main" id="{C6F3D3F0-A0DD-42C0-A7E3-0872DE23BF49}"/>
              </a:ext>
            </a:extLst>
          </p:cNvPr>
          <p:cNvSpPr/>
          <p:nvPr/>
        </p:nvSpPr>
        <p:spPr>
          <a:xfrm>
            <a:off x="383617" y="1706649"/>
            <a:ext cx="1416932" cy="1295744"/>
          </a:xfrm>
          <a:prstGeom prst="roundRect">
            <a:avLst>
              <a:gd name="adj" fmla="val 50000"/>
            </a:avLst>
          </a:prstGeom>
          <a:solidFill>
            <a:srgbClr val="005A8B">
              <a:alpha val="74902"/>
            </a:srgbClr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Afgeronde rechthoek 33">
            <a:extLst>
              <a:ext uri="{FF2B5EF4-FFF2-40B4-BE49-F238E27FC236}">
                <a16:creationId xmlns:a16="http://schemas.microsoft.com/office/drawing/2014/main" id="{D3EF0729-C525-4849-9888-D0199197573A}"/>
              </a:ext>
            </a:extLst>
          </p:cNvPr>
          <p:cNvSpPr/>
          <p:nvPr/>
        </p:nvSpPr>
        <p:spPr>
          <a:xfrm>
            <a:off x="2234281" y="1490691"/>
            <a:ext cx="6743881" cy="1727659"/>
          </a:xfrm>
          <a:prstGeom prst="roundRect">
            <a:avLst>
              <a:gd name="adj" fmla="val 50000"/>
            </a:avLst>
          </a:prstGeom>
          <a:solidFill>
            <a:srgbClr val="04598B">
              <a:alpha val="94000"/>
            </a:srgbClr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Afgeronde rechthoek 31">
            <a:extLst>
              <a:ext uri="{FF2B5EF4-FFF2-40B4-BE49-F238E27FC236}">
                <a16:creationId xmlns:a16="http://schemas.microsoft.com/office/drawing/2014/main" id="{9D0EBDA2-3ADF-4889-876A-5CBFC0640DDD}"/>
              </a:ext>
            </a:extLst>
          </p:cNvPr>
          <p:cNvSpPr/>
          <p:nvPr/>
        </p:nvSpPr>
        <p:spPr>
          <a:xfrm>
            <a:off x="2293571" y="1630162"/>
            <a:ext cx="4647375" cy="1448717"/>
          </a:xfrm>
          <a:prstGeom prst="roundRect">
            <a:avLst>
              <a:gd name="adj" fmla="val 50000"/>
            </a:avLst>
          </a:prstGeom>
          <a:solidFill>
            <a:srgbClr val="0089C4">
              <a:alpha val="60000"/>
            </a:srgbClr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D4A1E2-3989-406F-99D9-3695AEDB921A}"/>
              </a:ext>
            </a:extLst>
          </p:cNvPr>
          <p:cNvSpPr txBox="1"/>
          <p:nvPr/>
        </p:nvSpPr>
        <p:spPr>
          <a:xfrm>
            <a:off x="6925693" y="1909746"/>
            <a:ext cx="19058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dirty="0">
                <a:solidFill>
                  <a:srgbClr val="0066A1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INNOVAR</a:t>
            </a:r>
          </a:p>
          <a:p>
            <a:pPr algn="ctr"/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Futuros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modelos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de Servicios/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cuidados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;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afrontar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los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nuevos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paradigamas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;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avances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tecnológicos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soluciones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digitales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, la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analítica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 de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datos</a:t>
            </a:r>
            <a:endParaRPr lang="en-US" sz="1000" dirty="0">
              <a:solidFill>
                <a:srgbClr val="FFFFFF"/>
              </a:solidFill>
              <a:latin typeface="Calibri Light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4F83C8-2D16-4FE3-9668-FF5431AE4ED3}"/>
              </a:ext>
            </a:extLst>
          </p:cNvPr>
          <p:cNvSpPr txBox="1"/>
          <p:nvPr/>
        </p:nvSpPr>
        <p:spPr>
          <a:xfrm>
            <a:off x="5189477" y="1909746"/>
            <a:ext cx="1630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dirty="0">
                <a:solidFill>
                  <a:srgbClr val="0066A1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ACELERAR</a:t>
            </a:r>
          </a:p>
          <a:p>
            <a:pPr algn="ctr"/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experiencia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del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paciente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y el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profesional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humanización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tecnología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y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acceso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al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dato</a:t>
            </a:r>
            <a:endParaRPr lang="en-US" sz="1000" dirty="0">
              <a:solidFill>
                <a:srgbClr val="FFFFF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" name="Afgeronde rechthoek 1">
            <a:extLst>
              <a:ext uri="{FF2B5EF4-FFF2-40B4-BE49-F238E27FC236}">
                <a16:creationId xmlns:a16="http://schemas.microsoft.com/office/drawing/2014/main" id="{09700E87-7B51-4A1C-BFE0-AFCFED09D767}"/>
              </a:ext>
            </a:extLst>
          </p:cNvPr>
          <p:cNvSpPr/>
          <p:nvPr/>
        </p:nvSpPr>
        <p:spPr>
          <a:xfrm>
            <a:off x="2339925" y="1706649"/>
            <a:ext cx="2879431" cy="1295744"/>
          </a:xfrm>
          <a:prstGeom prst="roundRect">
            <a:avLst>
              <a:gd name="adj" fmla="val 50000"/>
            </a:avLst>
          </a:prstGeom>
          <a:solidFill>
            <a:srgbClr val="005A8B">
              <a:alpha val="74902"/>
            </a:srgbClr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BA35DC-82C7-42F9-83C6-281BE05AC785}"/>
              </a:ext>
            </a:extLst>
          </p:cNvPr>
          <p:cNvSpPr txBox="1"/>
          <p:nvPr/>
        </p:nvSpPr>
        <p:spPr>
          <a:xfrm>
            <a:off x="3621917" y="1909746"/>
            <a:ext cx="14705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dirty="0">
                <a:solidFill>
                  <a:srgbClr val="0066A1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OPTIMIZAR</a:t>
            </a:r>
          </a:p>
          <a:p>
            <a:pPr algn="ctr"/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Flujos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pacientes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capacidad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utilización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flujos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trabajo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recursos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 Light" panose="020F0302020204030204" pitchFamily="34" charset="0"/>
              </a:rPr>
              <a:t>,  agendas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" panose="020F0502020204030204" pitchFamily="34" charset="0"/>
              </a:rPr>
              <a:t>cuidados</a:t>
            </a:r>
            <a:r>
              <a:rPr lang="en-US" sz="1000" dirty="0">
                <a:solidFill>
                  <a:srgbClr val="FFFFFF"/>
                </a:solidFill>
                <a:latin typeface="Calibri Light"/>
                <a:cs typeface="Calibri" panose="020F0502020204030204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 Light"/>
                <a:cs typeface="Calibri" panose="020F0502020204030204" pitchFamily="34" charset="0"/>
              </a:rPr>
              <a:t>coordinados</a:t>
            </a:r>
            <a:endParaRPr lang="en-US" sz="1000" dirty="0">
              <a:solidFill>
                <a:srgbClr val="FFFFFF"/>
              </a:solidFill>
              <a:latin typeface="Calibri Light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771110-66A2-4858-A8E7-6E9A1242CFA0}"/>
              </a:ext>
            </a:extLst>
          </p:cNvPr>
          <p:cNvSpPr txBox="1"/>
          <p:nvPr/>
        </p:nvSpPr>
        <p:spPr>
          <a:xfrm>
            <a:off x="557667" y="1909748"/>
            <a:ext cx="1048898" cy="1092579"/>
          </a:xfrm>
          <a:prstGeom prst="rect">
            <a:avLst/>
          </a:prstGeom>
          <a:noFill/>
        </p:spPr>
        <p:txBody>
          <a:bodyPr wrap="square" lIns="35989" tIns="45706" rIns="35989" bIns="45706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000" b="1" dirty="0">
                <a:solidFill>
                  <a:srgbClr val="0066A1">
                    <a:lumMod val="20000"/>
                    <a:lumOff val="80000"/>
                  </a:srgbClr>
                </a:solidFill>
                <a:latin typeface="Calibri"/>
                <a:cs typeface="Calibri"/>
              </a:rPr>
              <a:t>GESTIONAR EL AHORA</a:t>
            </a:r>
            <a:endParaRPr lang="en-US" dirty="0">
              <a:solidFill>
                <a:srgbClr val="0066A1">
                  <a:lumMod val="20000"/>
                  <a:lumOff val="80000"/>
                </a:srgbClr>
              </a:solidFill>
              <a:latin typeface="Calibri"/>
            </a:endParaRPr>
          </a:p>
          <a:p>
            <a:pPr algn="ctr"/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Equilibrar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Calidad,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Coste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Accesibilidad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y Servicios </a:t>
            </a:r>
          </a:p>
        </p:txBody>
      </p:sp>
      <p:sp>
        <p:nvSpPr>
          <p:cNvPr id="28" name="Afgeronde rechthoek 31">
            <a:extLst>
              <a:ext uri="{FF2B5EF4-FFF2-40B4-BE49-F238E27FC236}">
                <a16:creationId xmlns:a16="http://schemas.microsoft.com/office/drawing/2014/main" id="{6F9BE0ED-450F-456A-96A6-CAFB55C79902}"/>
              </a:ext>
            </a:extLst>
          </p:cNvPr>
          <p:cNvSpPr/>
          <p:nvPr/>
        </p:nvSpPr>
        <p:spPr>
          <a:xfrm>
            <a:off x="2411910" y="1850620"/>
            <a:ext cx="1264906" cy="1017672"/>
          </a:xfrm>
          <a:prstGeom prst="roundRect">
            <a:avLst>
              <a:gd name="adj" fmla="val 50000"/>
            </a:avLst>
          </a:prstGeom>
          <a:solidFill>
            <a:srgbClr val="0089C4">
              <a:alpha val="60000"/>
            </a:srgbClr>
          </a:solidFill>
          <a:ln w="635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AB081D-AFE9-4081-988F-9B010BA296F8}"/>
              </a:ext>
            </a:extLst>
          </p:cNvPr>
          <p:cNvSpPr txBox="1"/>
          <p:nvPr/>
        </p:nvSpPr>
        <p:spPr>
          <a:xfrm>
            <a:off x="2411910" y="1909747"/>
            <a:ext cx="1264906" cy="923330"/>
          </a:xfrm>
          <a:prstGeom prst="rect">
            <a:avLst/>
          </a:prstGeom>
          <a:noFill/>
        </p:spPr>
        <p:txBody>
          <a:bodyPr wrap="square" lIns="35989" rIns="35989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b="1" dirty="0">
                <a:solidFill>
                  <a:srgbClr val="0066A1">
                    <a:lumMod val="20000"/>
                    <a:lumOff val="8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MEJORAR</a:t>
            </a:r>
          </a:p>
          <a:p>
            <a:pPr algn="ctr"/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Rendimiento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productividad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calidad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asistencial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estandarizar</a:t>
            </a:r>
            <a:r>
              <a:rPr lang="en-US" sz="10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costes</a:t>
            </a:r>
            <a:endParaRPr lang="en-US" sz="1000" dirty="0">
              <a:solidFill>
                <a:srgbClr val="FFFFF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EC3DC1E-F12E-46EA-A019-6B18D441F434}"/>
              </a:ext>
            </a:extLst>
          </p:cNvPr>
          <p:cNvSpPr/>
          <p:nvPr/>
        </p:nvSpPr>
        <p:spPr>
          <a:xfrm>
            <a:off x="1420761" y="3716602"/>
            <a:ext cx="264843" cy="276517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170F98-4592-4067-960D-AA5290FE3B29}"/>
              </a:ext>
            </a:extLst>
          </p:cNvPr>
          <p:cNvSpPr/>
          <p:nvPr/>
        </p:nvSpPr>
        <p:spPr>
          <a:xfrm>
            <a:off x="1126405" y="3752126"/>
            <a:ext cx="206851" cy="205474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C8AC1F0-0414-4938-8C77-B7AAC0BCB924}"/>
              </a:ext>
            </a:extLst>
          </p:cNvPr>
          <p:cNvSpPr/>
          <p:nvPr/>
        </p:nvSpPr>
        <p:spPr>
          <a:xfrm>
            <a:off x="889363" y="3778147"/>
            <a:ext cx="149537" cy="153427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AC83EC2-417B-41D4-AD11-7423A7D09280}"/>
              </a:ext>
            </a:extLst>
          </p:cNvPr>
          <p:cNvSpPr/>
          <p:nvPr/>
        </p:nvSpPr>
        <p:spPr>
          <a:xfrm>
            <a:off x="710025" y="3802868"/>
            <a:ext cx="91833" cy="103989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CF90735-F1A8-45FB-AB83-2D3B0816D7C3}"/>
              </a:ext>
            </a:extLst>
          </p:cNvPr>
          <p:cNvSpPr/>
          <p:nvPr/>
        </p:nvSpPr>
        <p:spPr>
          <a:xfrm>
            <a:off x="557913" y="3818874"/>
            <a:ext cx="64606" cy="71977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CF39FEA-D8DF-466E-A29E-84259DE07C75}"/>
              </a:ext>
            </a:extLst>
          </p:cNvPr>
          <p:cNvSpPr/>
          <p:nvPr/>
        </p:nvSpPr>
        <p:spPr>
          <a:xfrm>
            <a:off x="1773111" y="3660133"/>
            <a:ext cx="349275" cy="389459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1" name="Arrow: Right 41">
            <a:extLst>
              <a:ext uri="{FF2B5EF4-FFF2-40B4-BE49-F238E27FC236}">
                <a16:creationId xmlns:a16="http://schemas.microsoft.com/office/drawing/2014/main" id="{E5E699DF-B71A-4807-8337-47DE7A29B51C}"/>
              </a:ext>
            </a:extLst>
          </p:cNvPr>
          <p:cNvSpPr/>
          <p:nvPr/>
        </p:nvSpPr>
        <p:spPr>
          <a:xfrm>
            <a:off x="2285026" y="3445045"/>
            <a:ext cx="6546551" cy="819631"/>
          </a:xfrm>
          <a:prstGeom prst="rightArrow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rtlCol="0" anchor="ctr"/>
          <a:lstStyle/>
          <a:p>
            <a:pPr algn="ctr"/>
            <a:r>
              <a:rPr lang="en-US" sz="1400" dirty="0" err="1">
                <a:solidFill>
                  <a:srgbClr val="FFFFFF"/>
                </a:solidFill>
                <a:latin typeface="Calibri"/>
              </a:rPr>
              <a:t>Mejora</a:t>
            </a:r>
            <a:r>
              <a:rPr lang="en-US" sz="14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/>
              </a:rPr>
              <a:t>Contínua</a:t>
            </a:r>
            <a:r>
              <a:rPr lang="en-US" sz="1400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Calibri"/>
              </a:rPr>
              <a:t>Transfomación</a:t>
            </a:r>
            <a:r>
              <a:rPr lang="en-US" sz="14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Calibri"/>
              </a:rPr>
              <a:t>Sostenible</a:t>
            </a:r>
            <a:r>
              <a:rPr lang="en-US" sz="1400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Calibri"/>
              </a:rPr>
              <a:t>Cocrear</a:t>
            </a:r>
            <a:r>
              <a:rPr lang="en-US" sz="1400" dirty="0">
                <a:solidFill>
                  <a:srgbClr val="FFFFFF"/>
                </a:solidFill>
                <a:latin typeface="Calibri"/>
              </a:rPr>
              <a:t> e </a:t>
            </a:r>
            <a:r>
              <a:rPr lang="en-US" sz="1400" dirty="0" err="1">
                <a:solidFill>
                  <a:srgbClr val="FFFFFF"/>
                </a:solidFill>
                <a:latin typeface="Calibri"/>
              </a:rPr>
              <a:t>Ínnovar</a:t>
            </a:r>
            <a:r>
              <a:rPr lang="en-US" sz="1400" dirty="0">
                <a:solidFill>
                  <a:srgbClr val="FFFFFF"/>
                </a:solidFill>
                <a:latin typeface="Calibri"/>
              </a:rPr>
              <a:t> de forma </a:t>
            </a:r>
            <a:r>
              <a:rPr lang="en-US" sz="1400" dirty="0" err="1">
                <a:solidFill>
                  <a:srgbClr val="FFFFFF"/>
                </a:solidFill>
                <a:latin typeface="Calibri"/>
              </a:rPr>
              <a:t>Contínua</a:t>
            </a:r>
            <a:endParaRPr lang="en-GB" sz="1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FEE869F-6E9A-45DF-B314-E7C66F785ED0}"/>
              </a:ext>
            </a:extLst>
          </p:cNvPr>
          <p:cNvSpPr/>
          <p:nvPr/>
        </p:nvSpPr>
        <p:spPr>
          <a:xfrm>
            <a:off x="424704" y="3831321"/>
            <a:ext cx="45705" cy="47079"/>
          </a:xfrm>
          <a:prstGeom prst="rect">
            <a:avLst/>
          </a:prstGeom>
          <a:solidFill>
            <a:srgbClr val="0089C4"/>
          </a:solidFill>
          <a:ln w="25400" cap="flat" cmpd="sng" algn="ctr">
            <a:solidFill>
              <a:srgbClr val="0089C4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FEBEFA-F893-4998-9E94-6103A12C9BB8}"/>
              </a:ext>
            </a:extLst>
          </p:cNvPr>
          <p:cNvSpPr/>
          <p:nvPr/>
        </p:nvSpPr>
        <p:spPr>
          <a:xfrm>
            <a:off x="2323420" y="3194197"/>
            <a:ext cx="6469766" cy="276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1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Operaciones</a:t>
            </a:r>
            <a:r>
              <a:rPr lang="nl-NL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– </a:t>
            </a:r>
            <a:r>
              <a:rPr lang="nl-NL" sz="1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Clinica</a:t>
            </a:r>
            <a:r>
              <a:rPr lang="nl-NL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– </a:t>
            </a:r>
            <a:r>
              <a:rPr lang="nl-NL" sz="1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Organizativo</a:t>
            </a:r>
            <a:r>
              <a:rPr lang="nl-NL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– </a:t>
            </a:r>
            <a:r>
              <a:rPr lang="nl-NL" sz="1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Tecnología</a:t>
            </a:r>
            <a:r>
              <a:rPr lang="nl-NL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– </a:t>
            </a:r>
            <a:r>
              <a:rPr lang="nl-NL" sz="1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Digitalización</a:t>
            </a:r>
            <a:r>
              <a:rPr lang="nl-NL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– </a:t>
            </a:r>
            <a:r>
              <a:rPr lang="nl-NL" sz="1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Experientia</a:t>
            </a:r>
            <a:r>
              <a:rPr lang="nl-NL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de </a:t>
            </a:r>
            <a:r>
              <a:rPr lang="nl-NL" sz="1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Paciente</a:t>
            </a:r>
            <a:endParaRPr lang="nl-NL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C3C0E-E359-494D-BD78-99F09A84899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dirty="0" err="1"/>
              <a:t>Optimizar</a:t>
            </a:r>
            <a:r>
              <a:rPr lang="en-US" dirty="0"/>
              <a:t> hoy e </a:t>
            </a:r>
            <a:r>
              <a:rPr lang="en-US" dirty="0" err="1"/>
              <a:t>innovar</a:t>
            </a:r>
            <a:r>
              <a:rPr lang="en-US" dirty="0"/>
              <a:t> para el </a:t>
            </a:r>
            <a:r>
              <a:rPr lang="en-US" dirty="0" err="1"/>
              <a:t>futuro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38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2C8B01-E9A5-8E42-B982-E278286124D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9739" y="652529"/>
            <a:ext cx="6713843" cy="230990"/>
          </a:xfrm>
        </p:spPr>
        <p:txBody>
          <a:bodyPr/>
          <a:lstStyle/>
          <a:p>
            <a:r>
              <a:rPr lang="es-ES" dirty="0"/>
              <a:t>Digitalizar para transformar y crear-rediseñar nuevos modelos de servicios </a:t>
            </a:r>
            <a:r>
              <a:rPr lang="es-ES" dirty="0" err="1"/>
              <a:t>End</a:t>
            </a:r>
            <a:r>
              <a:rPr lang="es-ES" dirty="0"/>
              <a:t> – to - </a:t>
            </a:r>
            <a:r>
              <a:rPr lang="es-ES" dirty="0" err="1"/>
              <a:t>End</a:t>
            </a:r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E5654B-2FB0-436B-A981-3C9686A74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3560"/>
            <a:ext cx="9144000" cy="41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68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Un viaje en el que hemos impulsado y acompañado los cambios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454B18-0650-4123-8525-8426D9DEA218}"/>
              </a:ext>
            </a:extLst>
          </p:cNvPr>
          <p:cNvGrpSpPr/>
          <p:nvPr/>
        </p:nvGrpSpPr>
        <p:grpSpPr>
          <a:xfrm>
            <a:off x="0" y="870231"/>
            <a:ext cx="9109487" cy="4347500"/>
            <a:chOff x="51164" y="688817"/>
            <a:chExt cx="9058323" cy="452774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881C466-159E-4E59-868F-DAF010DDE8F0}"/>
                </a:ext>
              </a:extLst>
            </p:cNvPr>
            <p:cNvSpPr txBox="1"/>
            <p:nvPr/>
          </p:nvSpPr>
          <p:spPr>
            <a:xfrm>
              <a:off x="667774" y="3245263"/>
              <a:ext cx="2445881" cy="1971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en-US" sz="1400" b="1" dirty="0">
                  <a:solidFill>
                    <a:srgbClr val="000000"/>
                  </a:solidFill>
                  <a:latin typeface="Calibri"/>
                </a:rPr>
                <a:t>Socio </a:t>
              </a:r>
              <a:r>
                <a:rPr lang="en-US" sz="1400" b="1" dirty="0" err="1">
                  <a:solidFill>
                    <a:srgbClr val="000000"/>
                  </a:solidFill>
                  <a:latin typeface="Calibri"/>
                </a:rPr>
                <a:t>Tecnológico</a:t>
              </a:r>
              <a:endParaRPr lang="en-US" sz="1400" b="1" dirty="0">
                <a:solidFill>
                  <a:srgbClr val="000000"/>
                </a:solidFill>
                <a:latin typeface="Calibri"/>
              </a:endParaRPr>
            </a:p>
            <a:p>
              <a:pPr algn="ctr" defTabSz="914378"/>
              <a:endParaRPr lang="en-US" sz="1200" b="1" dirty="0">
                <a:solidFill>
                  <a:srgbClr val="000000"/>
                </a:solidFill>
                <a:latin typeface="Calibri"/>
              </a:endParaRPr>
            </a:p>
            <a:p>
              <a:pPr algn="ctr" defTabSz="914378"/>
              <a:endParaRPr lang="en-US" sz="1800" b="1" dirty="0">
                <a:solidFill>
                  <a:srgbClr val="000000"/>
                </a:solidFill>
                <a:latin typeface="Calibri"/>
              </a:endParaRP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1100" b="1" dirty="0">
                  <a:solidFill>
                    <a:srgbClr val="002060"/>
                  </a:solidFill>
                  <a:latin typeface="Calibri"/>
                </a:rPr>
                <a:t>Plan de inversion </a:t>
              </a:r>
              <a:r>
                <a:rPr lang="en-US" sz="1100" dirty="0">
                  <a:solidFill>
                    <a:srgbClr val="000000"/>
                  </a:solidFill>
                  <a:latin typeface="Calibri"/>
                </a:rPr>
                <a:t>8 – 10 </a:t>
              </a:r>
              <a:r>
                <a:rPr lang="en-US" sz="1100" dirty="0" err="1">
                  <a:solidFill>
                    <a:srgbClr val="000000"/>
                  </a:solidFill>
                  <a:latin typeface="Calibri"/>
                </a:rPr>
                <a:t>años</a:t>
              </a:r>
              <a:endParaRPr lang="en-US" sz="1100" b="1" dirty="0">
                <a:solidFill>
                  <a:srgbClr val="002060"/>
                </a:solidFill>
                <a:latin typeface="Calibri"/>
              </a:endParaRP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1100" b="1" dirty="0" err="1">
                  <a:solidFill>
                    <a:srgbClr val="002060"/>
                  </a:solidFill>
                  <a:latin typeface="Calibri"/>
                </a:rPr>
                <a:t>Soluciones</a:t>
              </a:r>
              <a:r>
                <a:rPr lang="en-US" sz="1100" b="1" dirty="0">
                  <a:solidFill>
                    <a:srgbClr val="002060"/>
                  </a:solidFill>
                  <a:latin typeface="Calibri"/>
                </a:rPr>
                <a:t> </a:t>
              </a:r>
              <a:r>
                <a:rPr lang="en-US" sz="1100" b="1" dirty="0" err="1">
                  <a:solidFill>
                    <a:srgbClr val="002060"/>
                  </a:solidFill>
                  <a:latin typeface="Calibri"/>
                </a:rPr>
                <a:t>financieras</a:t>
              </a:r>
              <a:endParaRPr lang="en-US" sz="1100" b="1" dirty="0">
                <a:solidFill>
                  <a:srgbClr val="002060"/>
                </a:solidFill>
                <a:latin typeface="Calibri"/>
              </a:endParaRP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1100" b="1" dirty="0">
                  <a:solidFill>
                    <a:srgbClr val="002060"/>
                  </a:solidFill>
                  <a:latin typeface="Calibri"/>
                </a:rPr>
                <a:t>Planes de </a:t>
              </a:r>
              <a:r>
                <a:rPr lang="en-US" sz="1100" b="1" dirty="0" err="1">
                  <a:solidFill>
                    <a:srgbClr val="002060"/>
                  </a:solidFill>
                  <a:latin typeface="Calibri"/>
                </a:rPr>
                <a:t>actualización</a:t>
              </a:r>
              <a:r>
                <a:rPr lang="en-US" sz="1100" b="1" dirty="0">
                  <a:solidFill>
                    <a:srgbClr val="002060"/>
                  </a:solidFill>
                  <a:latin typeface="Calibri"/>
                </a:rPr>
                <a:t> </a:t>
              </a:r>
              <a:r>
                <a:rPr lang="en-US" sz="1100" b="1" dirty="0" err="1">
                  <a:solidFill>
                    <a:srgbClr val="002060"/>
                  </a:solidFill>
                  <a:latin typeface="Calibri"/>
                </a:rPr>
                <a:t>tecnología</a:t>
              </a:r>
              <a:r>
                <a:rPr lang="en-US" sz="1100" b="1" dirty="0">
                  <a:solidFill>
                    <a:srgbClr val="002060"/>
                  </a:solidFill>
                  <a:latin typeface="Calibri"/>
                </a:rPr>
                <a:t>: </a:t>
              </a:r>
              <a:r>
                <a:rPr lang="en-US" sz="1100" dirty="0" err="1">
                  <a:solidFill>
                    <a:srgbClr val="000000"/>
                  </a:solidFill>
                  <a:latin typeface="Calibri"/>
                </a:rPr>
                <a:t>programas</a:t>
              </a:r>
              <a:r>
                <a:rPr lang="en-US" sz="1100" dirty="0">
                  <a:solidFill>
                    <a:srgbClr val="000000"/>
                  </a:solidFill>
                  <a:latin typeface="Calibri"/>
                </a:rPr>
                <a:t> de </a:t>
              </a:r>
              <a:r>
                <a:rPr lang="en-US" sz="1100" dirty="0" err="1">
                  <a:solidFill>
                    <a:srgbClr val="000000"/>
                  </a:solidFill>
                  <a:latin typeface="Calibri"/>
                </a:rPr>
                <a:t>actualización</a:t>
              </a:r>
              <a:r>
                <a:rPr lang="en-US" sz="1100" dirty="0">
                  <a:solidFill>
                    <a:srgbClr val="000000"/>
                  </a:solidFill>
                  <a:latin typeface="Calibri"/>
                </a:rPr>
                <a:t> y </a:t>
              </a:r>
              <a:r>
                <a:rPr lang="en-US" sz="1100" dirty="0" err="1">
                  <a:solidFill>
                    <a:srgbClr val="000000"/>
                  </a:solidFill>
                  <a:latin typeface="Calibri"/>
                </a:rPr>
                <a:t>renovación</a:t>
              </a:r>
              <a:endParaRPr lang="en-US" sz="1100" b="1" dirty="0">
                <a:solidFill>
                  <a:srgbClr val="002060"/>
                </a:solidFill>
                <a:latin typeface="Calibri"/>
              </a:endParaRPr>
            </a:p>
            <a:p>
              <a:pPr algn="ctr" defTabSz="914378"/>
              <a:endParaRPr lang="en-US" sz="1800" b="1" dirty="0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E263D06-0D8E-4E7E-AD4B-F85BC99982EB}"/>
                </a:ext>
              </a:extLst>
            </p:cNvPr>
            <p:cNvGrpSpPr/>
            <p:nvPr/>
          </p:nvGrpSpPr>
          <p:grpSpPr>
            <a:xfrm>
              <a:off x="51164" y="688817"/>
              <a:ext cx="9058323" cy="4342612"/>
              <a:chOff x="51164" y="688817"/>
              <a:chExt cx="9058323" cy="4342612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D7FCB6E-21DA-4BB1-B890-13909B4901B0}"/>
                  </a:ext>
                </a:extLst>
              </p:cNvPr>
              <p:cNvSpPr txBox="1"/>
              <p:nvPr/>
            </p:nvSpPr>
            <p:spPr>
              <a:xfrm>
                <a:off x="3789846" y="3204368"/>
                <a:ext cx="2445881" cy="1827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Socio </a:t>
                </a:r>
                <a:r>
                  <a:rPr lang="en-US" sz="1400" b="1" dirty="0" err="1">
                    <a:solidFill>
                      <a:srgbClr val="000000"/>
                    </a:solidFill>
                    <a:latin typeface="Calibri"/>
                  </a:rPr>
                  <a:t>Estratégico</a:t>
                </a:r>
                <a:endParaRPr lang="en-US" sz="1400" b="1" dirty="0">
                  <a:solidFill>
                    <a:srgbClr val="000000"/>
                  </a:solidFill>
                  <a:latin typeface="Calibri"/>
                </a:endParaRPr>
              </a:p>
              <a:p>
                <a:pPr algn="ctr" defTabSz="914378"/>
                <a:endParaRPr lang="en-US" sz="600" b="1" dirty="0">
                  <a:solidFill>
                    <a:srgbClr val="000000"/>
                  </a:solidFill>
                  <a:latin typeface="Calibri"/>
                </a:endParaRPr>
              </a:p>
              <a:p>
                <a:pPr marL="171446" indent="-171446" defTabSz="914378">
                  <a:buFont typeface="Arial" panose="020B0604020202020204" pitchFamily="34" charset="0"/>
                  <a:buChar char="•"/>
                </a:pPr>
                <a:r>
                  <a:rPr lang="es-ES" sz="1100" b="1" dirty="0">
                    <a:solidFill>
                      <a:srgbClr val="002060"/>
                    </a:solidFill>
                    <a:latin typeface="Calibri"/>
                  </a:rPr>
                  <a:t>Co-Creación conjunta de soluciones </a:t>
                </a:r>
                <a:r>
                  <a:rPr lang="es-ES" sz="1100" dirty="0">
                    <a:solidFill>
                      <a:srgbClr val="000000"/>
                    </a:solidFill>
                    <a:latin typeface="Roboto" panose="02000000000000000000" pitchFamily="2" charset="0"/>
                  </a:rPr>
                  <a:t>en función de </a:t>
                </a:r>
                <a:r>
                  <a:rPr lang="es-ES" sz="1100" b="0" i="0" dirty="0">
                    <a:solidFill>
                      <a:srgbClr val="000000"/>
                    </a:solidFill>
                    <a:effectLst/>
                    <a:latin typeface="Roboto" panose="02000000000000000000" pitchFamily="2" charset="0"/>
                  </a:rPr>
                  <a:t>las necesidades presentes y futuras (p. ej., evolución de la población, necesidades clínicas, cartera de servicios…) </a:t>
                </a:r>
              </a:p>
              <a:p>
                <a:pPr marL="171446" indent="-171446" defTabSz="914378">
                  <a:buFont typeface="Arial" panose="020B0604020202020204" pitchFamily="34" charset="0"/>
                  <a:buChar char="•"/>
                </a:pPr>
                <a:r>
                  <a:rPr lang="es-ES" sz="1100" b="1" dirty="0">
                    <a:solidFill>
                      <a:srgbClr val="002060"/>
                    </a:solidFill>
                    <a:latin typeface="Calibri"/>
                  </a:rPr>
                  <a:t>Pago por resultado: </a:t>
                </a:r>
                <a:r>
                  <a:rPr lang="es-ES" sz="1100" b="0" i="0" dirty="0">
                    <a:solidFill>
                      <a:srgbClr val="000000"/>
                    </a:solidFill>
                    <a:effectLst/>
                    <a:latin typeface="Roboto" panose="02000000000000000000" pitchFamily="2" charset="0"/>
                  </a:rPr>
                  <a:t>actividad, disponibilidad, satisfacción… </a:t>
                </a:r>
                <a:endParaRPr lang="en-US" sz="1100" b="1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EC5740B-7253-4937-A432-766E3A5D21E0}"/>
                  </a:ext>
                </a:extLst>
              </p:cNvPr>
              <p:cNvGrpSpPr/>
              <p:nvPr/>
            </p:nvGrpSpPr>
            <p:grpSpPr>
              <a:xfrm>
                <a:off x="517876" y="2317854"/>
                <a:ext cx="7842990" cy="2454679"/>
                <a:chOff x="1760230" y="2169299"/>
                <a:chExt cx="5690986" cy="2454679"/>
              </a:xfrm>
            </p:grpSpPr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FF586481-B885-43FA-A823-313CA08B4DAA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6044733" y="2677729"/>
                  <a:ext cx="0" cy="1946249"/>
                </a:xfrm>
                <a:prstGeom prst="line">
                  <a:avLst/>
                </a:prstGeom>
                <a:ln w="50800">
                  <a:solidFill>
                    <a:schemeClr val="accent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D820692-C6CC-4B04-BC88-2E4B5EF385A5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3641231" y="3255826"/>
                  <a:ext cx="0" cy="1368151"/>
                </a:xfrm>
                <a:prstGeom prst="line">
                  <a:avLst/>
                </a:prstGeom>
                <a:ln w="50800">
                  <a:solidFill>
                    <a:schemeClr val="accent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720FBE43-CE9A-4ED8-8C76-83D44DCFF9C4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>
                  <a:off x="1760230" y="3975906"/>
                  <a:ext cx="0" cy="648072"/>
                </a:xfrm>
                <a:prstGeom prst="line">
                  <a:avLst/>
                </a:prstGeom>
                <a:ln w="50800">
                  <a:solidFill>
                    <a:schemeClr val="accent1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Arc 3">
                  <a:extLst>
                    <a:ext uri="{FF2B5EF4-FFF2-40B4-BE49-F238E27FC236}">
                      <a16:creationId xmlns:a16="http://schemas.microsoft.com/office/drawing/2014/main" id="{32F67775-21EE-4E96-B1B8-A33F10098C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7430" y="3377894"/>
                  <a:ext cx="1968981" cy="1174076"/>
                </a:xfrm>
                <a:custGeom>
                  <a:avLst/>
                  <a:gdLst>
                    <a:gd name="G0" fmla="+- 19266 0 0"/>
                    <a:gd name="G1" fmla="+- 21600 0 0"/>
                    <a:gd name="G2" fmla="+- 21600 0 0"/>
                    <a:gd name="T0" fmla="*/ 0 w 20829"/>
                    <a:gd name="T1" fmla="*/ 11834 h 21600"/>
                    <a:gd name="T2" fmla="*/ 20829 w 20829"/>
                    <a:gd name="T3" fmla="*/ 57 h 21600"/>
                    <a:gd name="T4" fmla="*/ 19266 w 208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829" h="21600" fill="none" extrusionOk="0">
                      <a:moveTo>
                        <a:pt x="-1" y="11833"/>
                      </a:moveTo>
                      <a:cubicBezTo>
                        <a:pt x="3679" y="4574"/>
                        <a:pt x="11127" y="-1"/>
                        <a:pt x="19266" y="0"/>
                      </a:cubicBezTo>
                      <a:cubicBezTo>
                        <a:pt x="19787" y="0"/>
                        <a:pt x="20308" y="18"/>
                        <a:pt x="20829" y="56"/>
                      </a:cubicBezTo>
                    </a:path>
                    <a:path w="20829" h="21600" stroke="0" extrusionOk="0">
                      <a:moveTo>
                        <a:pt x="-1" y="11833"/>
                      </a:moveTo>
                      <a:cubicBezTo>
                        <a:pt x="3679" y="4574"/>
                        <a:pt x="11127" y="-1"/>
                        <a:pt x="19266" y="0"/>
                      </a:cubicBezTo>
                      <a:cubicBezTo>
                        <a:pt x="19787" y="0"/>
                        <a:pt x="20308" y="18"/>
                        <a:pt x="20829" y="56"/>
                      </a:cubicBezTo>
                      <a:lnTo>
                        <a:pt x="19266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2479" tIns="26240" rIns="52479" bIns="26240" anchor="ctr"/>
                <a:lstStyle/>
                <a:p>
                  <a:pPr defTabSz="914378"/>
                  <a:endParaRPr lang="en-US" sz="1013" b="1" dirty="0">
                    <a:solidFill>
                      <a:srgbClr val="002060"/>
                    </a:solidFill>
                    <a:latin typeface="Calibri"/>
                  </a:endParaRPr>
                </a:p>
              </p:txBody>
            </p:sp>
            <p:sp>
              <p:nvSpPr>
                <p:cNvPr id="69" name="Arc 4">
                  <a:extLst>
                    <a:ext uri="{FF2B5EF4-FFF2-40B4-BE49-F238E27FC236}">
                      <a16:creationId xmlns:a16="http://schemas.microsoft.com/office/drawing/2014/main" id="{090F566E-6EFC-4C6D-A2A3-67AA8F5B6B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1514" y="2728768"/>
                  <a:ext cx="2588770" cy="1175130"/>
                </a:xfrm>
                <a:custGeom>
                  <a:avLst/>
                  <a:gdLst>
                    <a:gd name="G0" fmla="+- 19582 0 0"/>
                    <a:gd name="G1" fmla="+- 21600 0 0"/>
                    <a:gd name="G2" fmla="+- 21600 0 0"/>
                    <a:gd name="T0" fmla="*/ 0 w 21145"/>
                    <a:gd name="T1" fmla="*/ 12483 h 21600"/>
                    <a:gd name="T2" fmla="*/ 21145 w 21145"/>
                    <a:gd name="T3" fmla="*/ 57 h 21600"/>
                    <a:gd name="T4" fmla="*/ 19582 w 21145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145" h="21600" fill="none" extrusionOk="0">
                      <a:moveTo>
                        <a:pt x="0" y="12483"/>
                      </a:moveTo>
                      <a:cubicBezTo>
                        <a:pt x="3545" y="4868"/>
                        <a:pt x="11182" y="-1"/>
                        <a:pt x="19582" y="0"/>
                      </a:cubicBezTo>
                      <a:cubicBezTo>
                        <a:pt x="20103" y="0"/>
                        <a:pt x="20624" y="18"/>
                        <a:pt x="21145" y="56"/>
                      </a:cubicBezTo>
                    </a:path>
                    <a:path w="21145" h="21600" stroke="0" extrusionOk="0">
                      <a:moveTo>
                        <a:pt x="0" y="12483"/>
                      </a:moveTo>
                      <a:cubicBezTo>
                        <a:pt x="3545" y="4868"/>
                        <a:pt x="11182" y="-1"/>
                        <a:pt x="19582" y="0"/>
                      </a:cubicBezTo>
                      <a:cubicBezTo>
                        <a:pt x="20103" y="0"/>
                        <a:pt x="20624" y="18"/>
                        <a:pt x="21145" y="56"/>
                      </a:cubicBezTo>
                      <a:lnTo>
                        <a:pt x="19582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2479" tIns="26240" rIns="52479" bIns="26240" anchor="ctr"/>
                <a:lstStyle/>
                <a:p>
                  <a:pPr defTabSz="914378"/>
                  <a:endParaRPr lang="en-US" sz="1013" b="1" dirty="0">
                    <a:solidFill>
                      <a:srgbClr val="002060"/>
                    </a:solidFill>
                    <a:latin typeface="Calibri"/>
                  </a:endParaRP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13DDC9C9-5134-4CCB-90D9-088845F6CA6D}"/>
                    </a:ext>
                  </a:extLst>
                </p:cNvPr>
                <p:cNvSpPr>
                  <a:spLocks noChangeArrowhead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6776234" y="2896346"/>
                  <a:ext cx="529760" cy="2154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0" tIns="0" rIns="0" bIns="0">
                  <a:spAutoFit/>
                </a:bodyPr>
                <a:lstStyle>
                  <a:lvl1pPr>
                    <a:lnSpc>
                      <a:spcPct val="120000"/>
                    </a:lnSpc>
                    <a:spcAft>
                      <a:spcPct val="30000"/>
                    </a:spcAf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827088" indent="-285750">
                    <a:lnSpc>
                      <a:spcPct val="120000"/>
                    </a:lnSpc>
                    <a:spcAft>
                      <a:spcPct val="3000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235075" indent="-228600">
                    <a:spcAft>
                      <a:spcPct val="3000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43063" indent="-228600"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defTabSz="914378"/>
                  <a:r>
                    <a:rPr lang="en-US" b="1" dirty="0">
                      <a:solidFill>
                        <a:srgbClr val="002060"/>
                      </a:solidFill>
                      <a:latin typeface="Calibri"/>
                    </a:rPr>
                    <a:t>2021-</a:t>
                  </a:r>
                </a:p>
              </p:txBody>
            </p:sp>
            <p:sp>
              <p:nvSpPr>
                <p:cNvPr id="71" name="Rectangle 12">
                  <a:extLst>
                    <a:ext uri="{FF2B5EF4-FFF2-40B4-BE49-F238E27FC236}">
                      <a16:creationId xmlns:a16="http://schemas.microsoft.com/office/drawing/2014/main" id="{517C9691-A77D-4763-B492-4E236D0DFC5F}"/>
                    </a:ext>
                  </a:extLst>
                </p:cNvPr>
                <p:cNvSpPr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2500993" y="2896347"/>
                  <a:ext cx="489692" cy="20685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marL="342900" indent="-342900">
                    <a:lnSpc>
                      <a:spcPct val="120000"/>
                    </a:lnSpc>
                    <a:spcAft>
                      <a:spcPct val="30000"/>
                    </a:spcAft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lnSpc>
                      <a:spcPct val="120000"/>
                    </a:lnSpc>
                    <a:spcAft>
                      <a:spcPct val="3000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1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Aft>
                      <a:spcPct val="30000"/>
                    </a:spcAft>
                    <a:buClr>
                      <a:schemeClr val="accent1"/>
                    </a:buClr>
                    <a:buFont typeface="Wingdings" panose="05000000000000000000" pitchFamily="2" charset="2"/>
                    <a:buChar char="§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30000"/>
                    </a:spcAft>
                    <a:buClr>
                      <a:schemeClr val="tx1"/>
                    </a:buClr>
                    <a:buChar char="-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342892" indent="-342892" defTabSz="914378"/>
                  <a:r>
                    <a:rPr lang="en-US" b="1" dirty="0">
                      <a:solidFill>
                        <a:srgbClr val="002060"/>
                      </a:solidFill>
                      <a:latin typeface="Calibri"/>
                    </a:rPr>
                    <a:t>2009-2010</a:t>
                  </a:r>
                </a:p>
              </p:txBody>
            </p:sp>
            <p:sp>
              <p:nvSpPr>
                <p:cNvPr id="72" name="Arc 4">
                  <a:extLst>
                    <a:ext uri="{FF2B5EF4-FFF2-40B4-BE49-F238E27FC236}">
                      <a16:creationId xmlns:a16="http://schemas.microsoft.com/office/drawing/2014/main" id="{7BD46A6A-368B-4579-B872-F420B17E3F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92484" y="2169299"/>
                  <a:ext cx="1458732" cy="1158535"/>
                </a:xfrm>
                <a:custGeom>
                  <a:avLst/>
                  <a:gdLst>
                    <a:gd name="G0" fmla="+- 19582 0 0"/>
                    <a:gd name="G1" fmla="+- 21600 0 0"/>
                    <a:gd name="G2" fmla="+- 21600 0 0"/>
                    <a:gd name="T0" fmla="*/ 0 w 21145"/>
                    <a:gd name="T1" fmla="*/ 12483 h 21600"/>
                    <a:gd name="T2" fmla="*/ 21145 w 21145"/>
                    <a:gd name="T3" fmla="*/ 57 h 21600"/>
                    <a:gd name="T4" fmla="*/ 19582 w 21145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145" h="21600" fill="none" extrusionOk="0">
                      <a:moveTo>
                        <a:pt x="0" y="12483"/>
                      </a:moveTo>
                      <a:cubicBezTo>
                        <a:pt x="3545" y="4868"/>
                        <a:pt x="11182" y="-1"/>
                        <a:pt x="19582" y="0"/>
                      </a:cubicBezTo>
                      <a:cubicBezTo>
                        <a:pt x="20103" y="0"/>
                        <a:pt x="20624" y="18"/>
                        <a:pt x="21145" y="56"/>
                      </a:cubicBezTo>
                    </a:path>
                    <a:path w="21145" h="21600" stroke="0" extrusionOk="0">
                      <a:moveTo>
                        <a:pt x="0" y="12483"/>
                      </a:moveTo>
                      <a:cubicBezTo>
                        <a:pt x="3545" y="4868"/>
                        <a:pt x="11182" y="-1"/>
                        <a:pt x="19582" y="0"/>
                      </a:cubicBezTo>
                      <a:cubicBezTo>
                        <a:pt x="20103" y="0"/>
                        <a:pt x="20624" y="18"/>
                        <a:pt x="21145" y="56"/>
                      </a:cubicBezTo>
                      <a:lnTo>
                        <a:pt x="19582" y="2160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52479" tIns="26240" rIns="52479" bIns="26240" anchor="ctr"/>
                <a:lstStyle/>
                <a:p>
                  <a:pPr defTabSz="914378"/>
                  <a:endParaRPr lang="en-US" sz="1013" b="1" dirty="0">
                    <a:solidFill>
                      <a:srgbClr val="002060"/>
                    </a:solidFill>
                    <a:latin typeface="Calibri"/>
                  </a:endParaRPr>
                </a:p>
              </p:txBody>
            </p:sp>
          </p:grpSp>
          <p:pic>
            <p:nvPicPr>
              <p:cNvPr id="44" name="Picture 7">
                <a:extLst>
                  <a:ext uri="{FF2B5EF4-FFF2-40B4-BE49-F238E27FC236}">
                    <a16:creationId xmlns:a16="http://schemas.microsoft.com/office/drawing/2014/main" id="{0977664D-5A09-46CA-B41E-930207973B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960" y="932880"/>
                <a:ext cx="1093562" cy="7237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5" name="Picture 6">
                <a:extLst>
                  <a:ext uri="{FF2B5EF4-FFF2-40B4-BE49-F238E27FC236}">
                    <a16:creationId xmlns:a16="http://schemas.microsoft.com/office/drawing/2014/main" id="{23D1A825-ED5F-4327-9B36-0C1A500932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164" y="733796"/>
                <a:ext cx="1074294" cy="2198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E164B62-C4DF-4CB5-A6D9-CE1C4E86E454}"/>
                  </a:ext>
                </a:extLst>
              </p:cNvPr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52357" y="1611058"/>
                <a:ext cx="1114165" cy="117305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 rtlCol="0">
                <a:noAutofit/>
              </a:bodyPr>
              <a:lstStyle/>
              <a:p>
                <a:pPr defTabSz="914378"/>
                <a:r>
                  <a:rPr lang="en-US" sz="675" b="1" dirty="0">
                    <a:solidFill>
                      <a:srgbClr val="000000"/>
                    </a:solidFill>
                    <a:latin typeface="Calibri"/>
                  </a:rPr>
                  <a:t>Program goals: </a:t>
                </a:r>
              </a:p>
              <a:p>
                <a:pPr defTabSz="914378"/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Access to state-of-the-art technology without investing significant portion of the funds in capital expenditures;</a:t>
                </a:r>
              </a:p>
              <a:p>
                <a:pPr defTabSz="914378"/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Manage risks associated with long-term planning on technology innovation</a:t>
                </a:r>
              </a:p>
              <a:p>
                <a:pPr defTabSz="914378"/>
                <a:endParaRPr lang="en-US" sz="675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47" name="Rectangle 12">
                <a:extLst>
                  <a:ext uri="{FF2B5EF4-FFF2-40B4-BE49-F238E27FC236}">
                    <a16:creationId xmlns:a16="http://schemas.microsoft.com/office/drawing/2014/main" id="{02C597E4-30B3-4D53-A1AA-2D5B3B7EF76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4683237" y="3044902"/>
                <a:ext cx="674865" cy="2068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marL="342900" indent="-342900">
                  <a:lnSpc>
                    <a:spcPct val="120000"/>
                  </a:lnSpc>
                  <a:spcAft>
                    <a:spcPct val="30000"/>
                  </a:spcAft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120000"/>
                  </a:lnSpc>
                  <a:spcAft>
                    <a:spcPct val="3000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Aft>
                    <a:spcPct val="3000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§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Aft>
                    <a:spcPct val="30000"/>
                  </a:spcAft>
                  <a:buClr>
                    <a:schemeClr val="tx1"/>
                  </a:buClr>
                  <a:buChar char="-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Aft>
                    <a:spcPct val="30000"/>
                  </a:spcAft>
                  <a:buClr>
                    <a:schemeClr val="tx1"/>
                  </a:buClr>
                  <a:buChar char="-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30000"/>
                  </a:spcAft>
                  <a:buClr>
                    <a:schemeClr val="tx1"/>
                  </a:buClr>
                  <a:buChar char="-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30000"/>
                  </a:spcAft>
                  <a:buClr>
                    <a:schemeClr val="tx1"/>
                  </a:buClr>
                  <a:buChar char="-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30000"/>
                  </a:spcAft>
                  <a:buClr>
                    <a:schemeClr val="tx1"/>
                  </a:buClr>
                  <a:buChar char="-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30000"/>
                  </a:spcAft>
                  <a:buClr>
                    <a:schemeClr val="tx1"/>
                  </a:buClr>
                  <a:buChar char="-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342892" indent="-342892" defTabSz="914378"/>
                <a:r>
                  <a:rPr lang="en-US" b="1" dirty="0">
                    <a:solidFill>
                      <a:srgbClr val="002060"/>
                    </a:solidFill>
                    <a:latin typeface="Calibri"/>
                  </a:rPr>
                  <a:t>2015-2016</a:t>
                </a:r>
              </a:p>
            </p:txBody>
          </p:sp>
          <p:pic>
            <p:nvPicPr>
              <p:cNvPr id="48" name="Picture 4">
                <a:extLst>
                  <a:ext uri="{FF2B5EF4-FFF2-40B4-BE49-F238E27FC236}">
                    <a16:creationId xmlns:a16="http://schemas.microsoft.com/office/drawing/2014/main" id="{22861B18-F975-4B67-B8AA-7A25EDBABD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203293" y="785425"/>
                <a:ext cx="1093562" cy="831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9" name="Picture 9">
                <a:extLst>
                  <a:ext uri="{FF2B5EF4-FFF2-40B4-BE49-F238E27FC236}">
                    <a16:creationId xmlns:a16="http://schemas.microsoft.com/office/drawing/2014/main" id="{67B0B5CF-C49B-49B7-B570-B37345F94E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4153" y="751491"/>
                <a:ext cx="1076892" cy="2949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FAAEA62-1EF7-4AF0-94B6-674C3054EA56}"/>
                  </a:ext>
                </a:extLst>
              </p:cNvPr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203294" y="1610032"/>
                <a:ext cx="1087753" cy="117407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 rtlCol="0">
                <a:noAutofit/>
              </a:bodyPr>
              <a:lstStyle/>
              <a:p>
                <a:pPr defTabSz="914378">
                  <a:defRPr/>
                </a:pPr>
                <a:r>
                  <a:rPr lang="en-US" sz="675" b="1" kern="0" dirty="0">
                    <a:solidFill>
                      <a:prstClr val="black"/>
                    </a:solidFill>
                    <a:latin typeface="Calibri"/>
                  </a:rPr>
                  <a:t>Program goals:</a:t>
                </a:r>
              </a:p>
              <a:p>
                <a:pPr defTabSz="914378">
                  <a:defRPr/>
                </a:pPr>
                <a:r>
                  <a:rPr lang="en-US" sz="675" kern="0" dirty="0">
                    <a:solidFill>
                      <a:prstClr val="black"/>
                    </a:solidFill>
                    <a:latin typeface="Calibri"/>
                  </a:rPr>
                  <a:t>As part of their major modernization effort, equip new imaging facilities with mix of existing and new technologies that support future growth plans while avoiding high capital expenditures</a:t>
                </a:r>
              </a:p>
            </p:txBody>
          </p:sp>
          <p:pic>
            <p:nvPicPr>
              <p:cNvPr id="51" name="Picture 11" descr="http://www.actiu.com/uploads/images/actualidad/el-sello-actiu-en-el-nuevo-hospital-universitario-la-fe_495_1000.jpg">
                <a:extLst>
                  <a:ext uri="{FF2B5EF4-FFF2-40B4-BE49-F238E27FC236}">
                    <a16:creationId xmlns:a16="http://schemas.microsoft.com/office/drawing/2014/main" id="{8E2413C0-C3C8-4DE8-AAAB-5413D709A7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3" b="-1"/>
              <a:stretch/>
            </p:blipFill>
            <p:spPr bwMode="auto">
              <a:xfrm>
                <a:off x="2327817" y="748044"/>
                <a:ext cx="1179732" cy="894052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92D7577-EBDF-4737-BACA-A891C289B1B4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322971" y="1607999"/>
                <a:ext cx="1184579" cy="117407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 rtlCol="0">
                <a:noAutofit/>
              </a:bodyPr>
              <a:lstStyle/>
              <a:p>
                <a:pPr defTabSz="914378"/>
                <a:r>
                  <a:rPr lang="en-US" sz="675" b="1" dirty="0">
                    <a:solidFill>
                      <a:srgbClr val="000000"/>
                    </a:solidFill>
                    <a:latin typeface="Calibri"/>
                  </a:rPr>
                  <a:t>Program goals:  </a:t>
                </a:r>
                <a:br>
                  <a:rPr lang="en-US" sz="675" b="1" dirty="0">
                    <a:solidFill>
                      <a:srgbClr val="000000"/>
                    </a:solidFill>
                    <a:latin typeface="Calibri"/>
                  </a:rPr>
                </a:br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Improve performance, reduce financial risk, prevent technology obsolescence, and continually improve ways of working</a:t>
                </a:r>
              </a:p>
              <a:p>
                <a:pPr defTabSz="914378"/>
                <a:endParaRPr lang="en-US" sz="675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F4C77323-5C23-4A90-98C4-3ED37E2DA0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95056" y="1001949"/>
                <a:ext cx="873739" cy="524508"/>
              </a:xfrm>
              <a:prstGeom prst="rect">
                <a:avLst/>
              </a:prstGeom>
            </p:spPr>
          </p:pic>
          <p:pic>
            <p:nvPicPr>
              <p:cNvPr id="54" name="Picture 4" descr="Vithas - Cuidamos Tu Salud">
                <a:extLst>
                  <a:ext uri="{FF2B5EF4-FFF2-40B4-BE49-F238E27FC236}">
                    <a16:creationId xmlns:a16="http://schemas.microsoft.com/office/drawing/2014/main" id="{6889B452-1D53-416D-A613-A29F536DB0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52658" y="688817"/>
                <a:ext cx="873740" cy="2884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0ACF3C2-DD5F-42DD-A31C-64773CCD0AA5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7954364" y="1627726"/>
                <a:ext cx="1155123" cy="79690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 rtlCol="0">
                <a:noAutofit/>
              </a:bodyPr>
              <a:lstStyle/>
              <a:p>
                <a:pPr defTabSz="914378"/>
                <a:r>
                  <a:rPr lang="en-US" sz="675" b="1" dirty="0">
                    <a:solidFill>
                      <a:srgbClr val="000000"/>
                    </a:solidFill>
                    <a:latin typeface="Calibri"/>
                  </a:rPr>
                  <a:t>Program goals:</a:t>
                </a:r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 </a:t>
                </a:r>
              </a:p>
              <a:p>
                <a:pPr defTabSz="914378"/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Access to state-of-the-art technology, to implement a universal network to manage diagnostic image. Improve clinical outcomes and patient  satisfaction.</a:t>
                </a:r>
              </a:p>
              <a:p>
                <a:pPr defTabSz="914378"/>
                <a:endParaRPr lang="en-US" sz="675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817F768-081E-4409-9CCF-3BDDCA18F289}"/>
                  </a:ext>
                </a:extLst>
              </p:cNvPr>
              <p:cNvSpPr txBox="1"/>
              <p:nvPr/>
            </p:nvSpPr>
            <p:spPr>
              <a:xfrm>
                <a:off x="3542363" y="1625574"/>
                <a:ext cx="1117314" cy="101194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 rtlCol="0">
                <a:noAutofit/>
              </a:bodyPr>
              <a:lstStyle/>
              <a:p>
                <a:pPr defTabSz="914378"/>
                <a:r>
                  <a:rPr lang="en-US" sz="675" b="1" dirty="0">
                    <a:solidFill>
                      <a:srgbClr val="000000"/>
                    </a:solidFill>
                    <a:latin typeface="Calibri"/>
                  </a:rPr>
                  <a:t>Program goals: </a:t>
                </a:r>
                <a:br>
                  <a:rPr lang="en-US" sz="675" b="1" dirty="0">
                    <a:solidFill>
                      <a:srgbClr val="000000"/>
                    </a:solidFill>
                    <a:latin typeface="Calibri"/>
                  </a:rPr>
                </a:br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Access to state-of-the-art technology without investing significant portion of the funds in capital expenditures;</a:t>
                </a:r>
              </a:p>
              <a:p>
                <a:pPr defTabSz="914378"/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Manage risks associated with long-term planning on technology innovation</a:t>
                </a:r>
              </a:p>
              <a:p>
                <a:pPr defTabSz="914378"/>
                <a:endParaRPr lang="en-US" sz="675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E6DBCEB6-32DD-4E52-8C3C-5A9FE0AD2D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20516" y="769675"/>
                <a:ext cx="1139161" cy="861782"/>
              </a:xfrm>
              <a:prstGeom prst="rect">
                <a:avLst/>
              </a:prstGeom>
            </p:spPr>
          </p:pic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134E44F-5E20-49E4-8214-96B848B2E180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4942295" y="1617188"/>
                <a:ext cx="1139162" cy="102033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 rtlCol="0">
                <a:noAutofit/>
              </a:bodyPr>
              <a:lstStyle/>
              <a:p>
                <a:pPr defTabSz="914378"/>
                <a:r>
                  <a:rPr lang="en-US" sz="675" b="1" dirty="0">
                    <a:solidFill>
                      <a:srgbClr val="000000"/>
                    </a:solidFill>
                    <a:latin typeface="Calibri"/>
                  </a:rPr>
                  <a:t>Program goals: </a:t>
                </a:r>
              </a:p>
              <a:p>
                <a:pPr defTabSz="914378"/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Access to state-of-the-art technology without investing significant portion of the funds in capital expenditures;</a:t>
                </a:r>
              </a:p>
              <a:p>
                <a:pPr defTabSz="914378"/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Manage risks associated with long-term planning on technology innovation</a:t>
                </a:r>
              </a:p>
              <a:p>
                <a:pPr defTabSz="914378"/>
                <a:endParaRPr lang="en-US" sz="675" dirty="0">
                  <a:solidFill>
                    <a:srgbClr val="000000"/>
                  </a:solidFill>
                  <a:latin typeface="Calibri"/>
                </a:endParaRPr>
              </a:p>
              <a:p>
                <a:pPr defTabSz="914378"/>
                <a:endParaRPr lang="en-US" sz="675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53CE59C-81DD-4BEB-9171-9E7C8D1DDDA4}"/>
                  </a:ext>
                </a:extLst>
              </p:cNvPr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6170271" y="1643440"/>
                <a:ext cx="1153702" cy="99408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 rtlCol="0">
                <a:noAutofit/>
              </a:bodyPr>
              <a:lstStyle/>
              <a:p>
                <a:pPr defTabSz="914378"/>
                <a:r>
                  <a:rPr lang="en-US" sz="675" b="1" dirty="0">
                    <a:solidFill>
                      <a:srgbClr val="000000"/>
                    </a:solidFill>
                    <a:latin typeface="Calibri"/>
                  </a:rPr>
                  <a:t>Program goals:</a:t>
                </a:r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 </a:t>
                </a:r>
              </a:p>
              <a:p>
                <a:pPr defTabSz="914378"/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Transform health care within leading hospital;</a:t>
                </a:r>
              </a:p>
              <a:p>
                <a:pPr defTabSz="914378"/>
                <a:r>
                  <a:rPr lang="en-US" sz="675" dirty="0">
                    <a:solidFill>
                      <a:srgbClr val="000000"/>
                    </a:solidFill>
                    <a:latin typeface="Calibri"/>
                  </a:rPr>
                  <a:t>Sustain worldwide clinical reputation while having predictable expenditures</a:t>
                </a:r>
              </a:p>
              <a:p>
                <a:pPr defTabSz="914378"/>
                <a:endParaRPr lang="en-US" sz="675" dirty="0">
                  <a:solidFill>
                    <a:srgbClr val="000000"/>
                  </a:solidFill>
                  <a:latin typeface="Calibri"/>
                </a:endParaRPr>
              </a:p>
            </p:txBody>
          </p:sp>
          <p:pic>
            <p:nvPicPr>
              <p:cNvPr id="60" name="Picture 2" descr="https://encrypted-tbn2.gstatic.com/images?q=tbn:ANd9GcTl7CCWtgGDR_164iv0zcEQz5q4mGE2nAU0LEQlgL5_Bsm55lBc">
                <a:hlinkClick r:id="rId20"/>
                <a:extLst>
                  <a:ext uri="{FF2B5EF4-FFF2-40B4-BE49-F238E27FC236}">
                    <a16:creationId xmlns:a16="http://schemas.microsoft.com/office/drawing/2014/main" id="{6DCF6E00-D0FE-406C-BB09-F70B84A61A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2295" y="771358"/>
                <a:ext cx="1139162" cy="866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8">
                <a:extLst>
                  <a:ext uri="{FF2B5EF4-FFF2-40B4-BE49-F238E27FC236}">
                    <a16:creationId xmlns:a16="http://schemas.microsoft.com/office/drawing/2014/main" id="{10EC9EAD-3522-4491-91DD-0942216267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166431" y="1084463"/>
                <a:ext cx="1139161" cy="550419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>
                    <a:alpha val="2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62" name="Picture 5_">
                <a:extLst>
                  <a:ext uri="{FF2B5EF4-FFF2-40B4-BE49-F238E27FC236}">
                    <a16:creationId xmlns:a16="http://schemas.microsoft.com/office/drawing/2014/main" id="{4F2AE0F5-2A8C-49E1-B820-BC67DF701D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168850" y="754787"/>
                <a:ext cx="1155123" cy="31515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>
                    <a:alpha val="2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A1E5FDF-F999-42AE-980E-999B7F45E413}"/>
                  </a:ext>
                </a:extLst>
              </p:cNvPr>
              <p:cNvSpPr txBox="1"/>
              <p:nvPr/>
            </p:nvSpPr>
            <p:spPr>
              <a:xfrm>
                <a:off x="6568939" y="3176219"/>
                <a:ext cx="2482791" cy="1827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Socio </a:t>
                </a:r>
                <a:r>
                  <a:rPr lang="en-US" sz="1400" b="1" dirty="0" err="1">
                    <a:solidFill>
                      <a:srgbClr val="000000"/>
                    </a:solidFill>
                    <a:latin typeface="Calibri"/>
                  </a:rPr>
                  <a:t>Transformador</a:t>
                </a:r>
                <a:r>
                  <a:rPr lang="en-US" sz="1400" b="1" dirty="0">
                    <a:solidFill>
                      <a:srgbClr val="000000"/>
                    </a:solidFill>
                    <a:latin typeface="Calibri"/>
                  </a:rPr>
                  <a:t> </a:t>
                </a:r>
              </a:p>
              <a:p>
                <a:pPr algn="ctr" defTabSz="914378"/>
                <a:endParaRPr lang="en-US" sz="600" b="1" dirty="0">
                  <a:solidFill>
                    <a:srgbClr val="000000"/>
                  </a:solidFill>
                  <a:latin typeface="Calibri"/>
                </a:endParaRPr>
              </a:p>
              <a:p>
                <a:pPr marL="171450" indent="-171450" algn="l">
                  <a:buFont typeface="Arial" panose="020B0604020202020204" pitchFamily="34" charset="0"/>
                  <a:buChar char="•"/>
                </a:pPr>
                <a:r>
                  <a:rPr lang="es-ES" sz="1100" dirty="0">
                    <a:latin typeface="FiraSans-Light"/>
                  </a:rPr>
                  <a:t>I</a:t>
                </a:r>
                <a:r>
                  <a:rPr lang="es-ES" sz="1100" b="0" i="0" u="none" strike="noStrike" baseline="0" dirty="0">
                    <a:latin typeface="FiraSans-Light"/>
                  </a:rPr>
                  <a:t>mplantación de aplicaciones y soluciones tecnológicas, que faciliten la </a:t>
                </a:r>
                <a:r>
                  <a:rPr lang="es-ES" sz="1100" b="1" dirty="0">
                    <a:solidFill>
                      <a:srgbClr val="002060"/>
                    </a:solidFill>
                    <a:latin typeface="Calibri"/>
                  </a:rPr>
                  <a:t>disponibilidad de nuevos modelos de servicios </a:t>
                </a:r>
                <a:endParaRPr lang="en-US" sz="1100" b="1" dirty="0">
                  <a:solidFill>
                    <a:srgbClr val="002060"/>
                  </a:solidFill>
                  <a:latin typeface="Calibri"/>
                </a:endParaRPr>
              </a:p>
              <a:p>
                <a:pPr marL="171446" indent="-171446" defTabSz="914378">
                  <a:buFont typeface="Arial" panose="020B0604020202020204" pitchFamily="34" charset="0"/>
                  <a:buChar char="•"/>
                </a:pPr>
                <a:r>
                  <a:rPr lang="en-US" sz="1100" b="1" dirty="0" err="1">
                    <a:solidFill>
                      <a:srgbClr val="002060"/>
                    </a:solidFill>
                    <a:latin typeface="Calibri"/>
                  </a:rPr>
                  <a:t>Modelos</a:t>
                </a:r>
                <a:r>
                  <a:rPr lang="en-US" sz="1100" b="1" dirty="0">
                    <a:solidFill>
                      <a:srgbClr val="002060"/>
                    </a:solidFill>
                    <a:latin typeface="Calibri"/>
                  </a:rPr>
                  <a:t> </a:t>
                </a:r>
                <a:r>
                  <a:rPr lang="en-US" sz="1100" b="1" dirty="0" err="1">
                    <a:solidFill>
                      <a:srgbClr val="002060"/>
                    </a:solidFill>
                    <a:latin typeface="Calibri"/>
                  </a:rPr>
                  <a:t>financieros</a:t>
                </a:r>
                <a:r>
                  <a:rPr lang="en-US" sz="1100" b="1" dirty="0">
                    <a:solidFill>
                      <a:srgbClr val="002060"/>
                    </a:solidFill>
                    <a:latin typeface="Calibri"/>
                  </a:rPr>
                  <a:t> </a:t>
                </a:r>
                <a:r>
                  <a:rPr lang="en-US" sz="1100" b="1" dirty="0" err="1">
                    <a:solidFill>
                      <a:srgbClr val="002060"/>
                    </a:solidFill>
                    <a:latin typeface="Calibri"/>
                  </a:rPr>
                  <a:t>adapados</a:t>
                </a:r>
                <a:r>
                  <a:rPr lang="en-US" sz="1100" b="1" dirty="0">
                    <a:solidFill>
                      <a:srgbClr val="002060"/>
                    </a:solidFill>
                    <a:latin typeface="Calibri"/>
                  </a:rPr>
                  <a:t> a </a:t>
                </a:r>
                <a:r>
                  <a:rPr lang="en-US" sz="1100" b="1" dirty="0" err="1">
                    <a:solidFill>
                      <a:srgbClr val="002060"/>
                    </a:solidFill>
                    <a:latin typeface="Calibri"/>
                  </a:rPr>
                  <a:t>diferente</a:t>
                </a:r>
                <a:r>
                  <a:rPr lang="en-US" sz="1100" b="1" dirty="0">
                    <a:solidFill>
                      <a:srgbClr val="002060"/>
                    </a:solidFill>
                    <a:latin typeface="Calibri"/>
                  </a:rPr>
                  <a:t> KPIs. </a:t>
                </a:r>
                <a:r>
                  <a:rPr lang="en-US" sz="1100" dirty="0" err="1">
                    <a:latin typeface="Calibri"/>
                  </a:rPr>
                  <a:t>Clínicos</a:t>
                </a:r>
                <a:r>
                  <a:rPr lang="en-US" sz="1100" dirty="0">
                    <a:latin typeface="Calibri"/>
                  </a:rPr>
                  <a:t>, performance, Innovación, </a:t>
                </a:r>
                <a:r>
                  <a:rPr lang="en-US" sz="1100" dirty="0" err="1">
                    <a:latin typeface="Calibri"/>
                  </a:rPr>
                  <a:t>capacidad</a:t>
                </a:r>
                <a:r>
                  <a:rPr lang="en-US" sz="1100" dirty="0">
                    <a:latin typeface="Calibri"/>
                  </a:rPr>
                  <a:t> </a:t>
                </a:r>
                <a:r>
                  <a:rPr lang="en-US" sz="1100" dirty="0" err="1">
                    <a:latin typeface="Calibri"/>
                  </a:rPr>
                  <a:t>diagnóstica</a:t>
                </a:r>
                <a:r>
                  <a:rPr lang="en-US" sz="1100" dirty="0">
                    <a:latin typeface="Calibri"/>
                  </a:rPr>
                  <a:t>…)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2985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3D94D8C2-2AC4-7945-BD84-B8295E816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6" y="1130767"/>
            <a:ext cx="8178787" cy="3463855"/>
          </a:xfrm>
        </p:spPr>
        <p:txBody>
          <a:bodyPr>
            <a:normAutofit/>
          </a:bodyPr>
          <a:lstStyle/>
          <a:p>
            <a:endParaRPr lang="es-ES" dirty="0"/>
          </a:p>
          <a:p>
            <a:r>
              <a:rPr lang="es-ES" dirty="0"/>
              <a:t>Desplegar la Estrategia Digital de Salud Digital asegurando que los Servicios de Salud elaboran una propia y alineada con la nacional.</a:t>
            </a:r>
          </a:p>
          <a:p>
            <a:endParaRPr lang="es-ES" dirty="0"/>
          </a:p>
          <a:p>
            <a:r>
              <a:rPr lang="es-ES" dirty="0"/>
              <a:t>Asegurarnos que los proyectos que se pongan en marcha no se queden en una mera digitalización que no conlleve transformación.</a:t>
            </a:r>
          </a:p>
          <a:p>
            <a:endParaRPr lang="es-ES" dirty="0"/>
          </a:p>
          <a:p>
            <a:r>
              <a:rPr lang="es-ES" dirty="0"/>
              <a:t>La industria biotecnológica es una agente relevante aportando tecnología y soluciones que deben contribuir a la creación de nuevos servicios.</a:t>
            </a:r>
          </a:p>
          <a:p>
            <a:endParaRPr lang="es-ES" dirty="0"/>
          </a:p>
          <a:p>
            <a:r>
              <a:rPr lang="es-ES" dirty="0"/>
              <a:t>Adaptar los modelos de contratación a los nuevos retos. Modelos basados en la capacidad para ejecutar los mismos, en la paridad de los agentes, en indicadores SMART y dotarlos de la flexibilidad necesaria para alcanzar el éxito.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1783846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5213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DBUoc6Sy.lkCHWo1uwO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Scheme2;Scheme1;SlideTextFontColor;-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W7S.aP9V0eUvCPmQ8VpX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Scheme2;Scheme1;SlideTextFontColor;-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Scheme2;Scheme1;SlideTextFontColor;-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Scheme2;Scheme1;SlideTextFontColor;-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Scheme2;Scheme1;SlideTextFontColor;-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ETCLASSNAME" val="ColorSet1"/>
  <p:tag name="COLORS" val="-2;-2;Scheme2;Scheme1;SlideTextFontColor;-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W7S.aP9V0eUvCPmQ8VpX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W7S.aP9V0eUvCPmQ8VpXQ"/>
</p:tagLst>
</file>

<file path=ppt/theme/theme1.xml><?xml version="1.0" encoding="utf-8"?>
<a:theme xmlns:a="http://schemas.openxmlformats.org/drawingml/2006/main" name="Tema de Office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{67102FAC-0093-B445-BE7A-27512181CE5C}tf10001121</Template>
  <TotalTime>6590</TotalTime>
  <Words>738</Words>
  <Application>Microsoft Office PowerPoint</Application>
  <PresentationFormat>On-screen Show (16:9)</PresentationFormat>
  <Paragraphs>110</Paragraphs>
  <Slides>11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FiraSans-Light</vt:lpstr>
      <vt:lpstr>Oxygen</vt:lpstr>
      <vt:lpstr>Roboto</vt:lpstr>
      <vt:lpstr>Tema de Office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</dc:creator>
  <cp:lastModifiedBy>De Foronda Vaquero, Miguel</cp:lastModifiedBy>
  <cp:revision>91</cp:revision>
  <dcterms:created xsi:type="dcterms:W3CDTF">2018-11-19T10:21:19Z</dcterms:created>
  <dcterms:modified xsi:type="dcterms:W3CDTF">2022-01-27T19:34:38Z</dcterms:modified>
</cp:coreProperties>
</file>