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sldIdLst>
    <p:sldId id="265" r:id="rId5"/>
    <p:sldId id="259" r:id="rId6"/>
    <p:sldId id="268" r:id="rId7"/>
    <p:sldId id="273" r:id="rId8"/>
    <p:sldId id="274" r:id="rId9"/>
    <p:sldId id="270" r:id="rId10"/>
    <p:sldId id="283" r:id="rId11"/>
    <p:sldId id="284" r:id="rId12"/>
    <p:sldId id="291" r:id="rId13"/>
    <p:sldId id="285" r:id="rId14"/>
    <p:sldId id="286" r:id="rId15"/>
    <p:sldId id="280" r:id="rId16"/>
    <p:sldId id="281" r:id="rId17"/>
    <p:sldId id="292" r:id="rId18"/>
    <p:sldId id="289" r:id="rId19"/>
    <p:sldId id="290" r:id="rId20"/>
    <p:sldId id="293" r:id="rId21"/>
    <p:sldId id="277" r:id="rId22"/>
    <p:sldId id="267" r:id="rId23"/>
  </p:sldIdLst>
  <p:sldSz cx="9144000" cy="5143500" type="screen16x9"/>
  <p:notesSz cx="6858000" cy="9144000"/>
  <p:defaultTextStyle>
    <a:defPPr>
      <a:defRPr lang="es-ES"/>
    </a:defPPr>
    <a:lvl1pPr marL="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408160" rtl="0" eaLnBrk="1" latinLnBrk="0" hangingPunct="1">
      <a:defRPr sz="16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5F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F21971-E5D4-4FDD-A79A-A60541D930D4}" v="62" dt="2022-02-08T12:46:26.1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22"/>
    <p:restoredTop sz="94648"/>
  </p:normalViewPr>
  <p:slideViewPr>
    <p:cSldViewPr snapToGrid="0" snapToObjects="1">
      <p:cViewPr varScale="1">
        <p:scale>
          <a:sx n="156" d="100"/>
          <a:sy n="156" d="100"/>
        </p:scale>
        <p:origin x="832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2753A0-CE06-224A-AC50-4223CF635814}" type="datetimeFigureOut">
              <a:rPr lang="es-ES" smtClean="0"/>
              <a:t>8/2/22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2D775-A4C4-3949-95C3-B8FE8836791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4648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1pPr>
    <a:lvl2pPr marL="408160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2pPr>
    <a:lvl3pPr marL="81631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3pPr>
    <a:lvl4pPr marL="1224479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4pPr>
    <a:lvl5pPr marL="163263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5pPr>
    <a:lvl6pPr marL="204079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6pPr>
    <a:lvl7pPr marL="2448958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7pPr>
    <a:lvl8pPr marL="285711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8pPr>
    <a:lvl9pPr marL="3265277" algn="l" defTabSz="816319" rtl="0" eaLnBrk="1" latinLnBrk="0" hangingPunct="1">
      <a:defRPr sz="107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8207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4188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414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3276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357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34168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7982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514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81732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251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967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82605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35994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08799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229150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56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2D775-A4C4-3949-95C3-B8FE88367912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611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513E9DD-D836-B844-AC82-64C306F96D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600" y="2"/>
            <a:ext cx="9141163" cy="51419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47F03F-A394-46BF-BEF2-ECCC7CC6DB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123" y="4280170"/>
            <a:ext cx="1146740" cy="66224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849D268-07E3-4F21-AA3D-52CDDD13DB84}"/>
              </a:ext>
            </a:extLst>
          </p:cNvPr>
          <p:cNvCxnSpPr/>
          <p:nvPr userDrawn="1"/>
        </p:nvCxnSpPr>
        <p:spPr>
          <a:xfrm>
            <a:off x="6037634" y="4280170"/>
            <a:ext cx="0" cy="745787"/>
          </a:xfrm>
          <a:prstGeom prst="line">
            <a:avLst/>
          </a:prstGeom>
          <a:ln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19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ponenc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515C73E-9E5E-294C-976D-94C758EFCD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957379AD-0CBC-0B49-9540-10F2239D4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881" y="1603375"/>
            <a:ext cx="6133613" cy="1042457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800"/>
            </a:lvl1pPr>
          </a:lstStyle>
          <a:p>
            <a:pPr lvl="0"/>
            <a:r>
              <a:rPr lang="es-ES_tradnl" dirty="0">
                <a:solidFill>
                  <a:schemeClr val="accent1"/>
                </a:solidFill>
              </a:rPr>
              <a:t>Titulo ponencia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C39C9D5D-A6EF-7E40-94EC-A32835168420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481881" y="2934073"/>
            <a:ext cx="6133613" cy="291041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_tradnl" dirty="0"/>
              <a:t>Nombre ponente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500FEF28-4931-3947-A657-318119E8924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81881" y="3217610"/>
            <a:ext cx="6133613" cy="636549"/>
          </a:xfrm>
        </p:spPr>
        <p:txBody>
          <a:bodyPr>
            <a:normAutofit fontScale="92500" lnSpcReduction="20000"/>
          </a:bodyPr>
          <a:lstStyle>
            <a:lvl1pPr>
              <a:spcBef>
                <a:spcPts val="0"/>
              </a:spcBef>
              <a:defRPr sz="1300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s-ES_tradnl" dirty="0"/>
              <a:t>Cargo</a:t>
            </a:r>
          </a:p>
          <a:p>
            <a:pPr lvl="0"/>
            <a:endParaRPr lang="es-ES_tradnl" dirty="0"/>
          </a:p>
          <a:p>
            <a:pPr lvl="0"/>
            <a:endParaRPr lang="es-ES_tradnl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F491AB-1B71-47E5-8572-E513A41955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11568"/>
            <a:ext cx="1737778" cy="100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22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644928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1A33E7E-1EC3-F141-954A-D6D419F921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1825952D-BE4C-D741-B4FF-68D34B4FC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7578" y="422932"/>
            <a:ext cx="6216639" cy="4123426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AF9102-60C3-45FF-857A-A2F16BC73A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30" y="4535645"/>
            <a:ext cx="946596" cy="54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0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or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C1052513-A720-7742-BC0C-3C21D71076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379041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21F0AEE-6711-4C46-9284-BDAEC39EAC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083334" cy="51435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E442746A-756B-444D-BB41-51605623CE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5758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0F7F1E06-9533-0040-A88C-98381115C2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695813" y="425884"/>
            <a:ext cx="2942553" cy="415450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F94FFE-6214-49E4-9452-7D23E39C9F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830" y="4535645"/>
            <a:ext cx="946596" cy="546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76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279DF673-1522-2B4C-AB31-9A435B24D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0"/>
          </p:nvPr>
        </p:nvSpPr>
        <p:spPr>
          <a:xfrm>
            <a:off x="6297000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5" name="Marcador de contenido 2"/>
          <p:cNvSpPr>
            <a:spLocks noGrp="1"/>
          </p:cNvSpPr>
          <p:nvPr>
            <p:ph idx="1"/>
          </p:nvPr>
        </p:nvSpPr>
        <p:spPr>
          <a:xfrm>
            <a:off x="464881" y="1130767"/>
            <a:ext cx="8178787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7368A82-D1C4-434D-9908-F386ACD90E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07A07AE-8D54-9E48-9B41-6A82811912D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93B5EF-CF27-42EB-B58E-31AC50D24F5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16" y="4651577"/>
            <a:ext cx="752584" cy="43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640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1 columna+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86F861AB-9845-7146-8A00-31A0D230A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sp>
        <p:nvSpPr>
          <p:cNvPr id="11" name="Marcador de contenido 2">
            <a:extLst>
              <a:ext uri="{FF2B5EF4-FFF2-40B4-BE49-F238E27FC236}">
                <a16:creationId xmlns:a16="http://schemas.microsoft.com/office/drawing/2014/main" id="{D2A1E425-3A9D-B64E-BA74-5BEFD75590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882" y="1130767"/>
            <a:ext cx="3503270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22A09F9-9283-4B47-8C72-F37D7B75D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3421E00F-4339-644D-B9F5-073A101A9A7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9" name="Marcador de número de diapositiva 2">
            <a:extLst>
              <a:ext uri="{FF2B5EF4-FFF2-40B4-BE49-F238E27FC236}">
                <a16:creationId xmlns:a16="http://schemas.microsoft.com/office/drawing/2014/main" id="{4BDE5481-B737-4BC0-85FF-5C59E1ED3C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297000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DD7E3C-E4C5-4608-8574-0123645236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16" y="4651577"/>
            <a:ext cx="752584" cy="43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2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5FFAD3D4-A73A-BE45-9816-3F53C7F3816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881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71D5E4F-244F-4646-AA6F-EDEAA22351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CBF8D357-0961-B244-9F5F-7710833A7B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4881" y="4761232"/>
            <a:ext cx="1036115" cy="181587"/>
          </a:xfrm>
          <a:prstGeom prst="rect">
            <a:avLst/>
          </a:prstGeom>
        </p:spPr>
      </p:pic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0EEF0A7E-6C1A-124B-AE3E-F11B8DD4696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9739" y="652529"/>
            <a:ext cx="6532121" cy="230990"/>
          </a:xfrm>
        </p:spPr>
        <p:txBody>
          <a:bodyPr>
            <a:noAutofit/>
          </a:bodyPr>
          <a:lstStyle>
            <a:lvl1pPr>
              <a:defRPr sz="1200">
                <a:solidFill>
                  <a:schemeClr val="accent1"/>
                </a:solidFill>
              </a:defRPr>
            </a:lvl1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TITULAR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B2656514-57A0-0E4E-9BD1-2027EBB750A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29847" y="1124625"/>
            <a:ext cx="3900085" cy="3463855"/>
          </a:xfr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0"/>
            <a:endParaRPr lang="es-ES_tradnl" dirty="0"/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10" name="Marcador de número de diapositiva 2">
            <a:extLst>
              <a:ext uri="{FF2B5EF4-FFF2-40B4-BE49-F238E27FC236}">
                <a16:creationId xmlns:a16="http://schemas.microsoft.com/office/drawing/2014/main" id="{24F8B7C1-D442-4E23-A291-EEC0FEE127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297000" y="4767264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74C016-D6B5-4AF4-BC3B-8842004A658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16" y="4651577"/>
            <a:ext cx="752584" cy="434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688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3" cy="5141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80E468-3ECE-4C7A-B950-9457507208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789" y="1484552"/>
            <a:ext cx="1651682" cy="95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777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ágina final 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B17C3572-3FFD-C24C-ABB3-A3EB86D865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488" y="2"/>
            <a:ext cx="9141162" cy="51419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2AB124-3A8B-44C2-8957-AAB706F2BB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5789" y="1484552"/>
            <a:ext cx="1651682" cy="95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35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644928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BD5C3-9337-1E49-BF76-AD71463E5CAD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666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7" r:id="rId4"/>
    <p:sldLayoutId id="2147483653" r:id="rId5"/>
    <p:sldLayoutId id="2147483655" r:id="rId6"/>
    <p:sldLayoutId id="2147483654" r:id="rId7"/>
    <p:sldLayoutId id="2147483651" r:id="rId8"/>
    <p:sldLayoutId id="2147483659" r:id="rId9"/>
  </p:sldLayoutIdLst>
  <p:txStyles>
    <p:titleStyle>
      <a:lvl1pPr algn="ctr" defTabSz="503999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503999" rtl="0" eaLnBrk="1" latinLnBrk="0" hangingPunct="1">
        <a:spcBef>
          <a:spcPct val="20000"/>
        </a:spcBef>
        <a:buFont typeface="Arial"/>
        <a:buNone/>
        <a:defRPr sz="1400" b="1" i="0" kern="1200">
          <a:solidFill>
            <a:schemeClr val="accent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03999" indent="0" algn="l" defTabSz="503999" rtl="0" eaLnBrk="1" latinLnBrk="0" hangingPunct="1">
        <a:spcBef>
          <a:spcPct val="20000"/>
        </a:spcBef>
        <a:buFont typeface="Arial"/>
        <a:buNone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22993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6992" indent="-314999" algn="l" defTabSz="503999" rtl="0" eaLnBrk="1" latinLnBrk="0" hangingPunct="1">
        <a:spcBef>
          <a:spcPct val="20000"/>
        </a:spcBef>
        <a:buFont typeface="Arial"/>
        <a:buChar char="•"/>
        <a:defRPr sz="1100" b="0" i="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267990" indent="-251999" algn="l" defTabSz="503999" rtl="0" eaLnBrk="1" latinLnBrk="0" hangingPunct="1">
        <a:spcBef>
          <a:spcPct val="20000"/>
        </a:spcBef>
        <a:buFont typeface="Arial"/>
        <a:buChar char="•"/>
        <a:defRPr sz="1543" kern="1200">
          <a:solidFill>
            <a:schemeClr val="tx1"/>
          </a:solidFill>
          <a:latin typeface="+mn-lt"/>
          <a:ea typeface="+mn-ea"/>
          <a:cs typeface="+mn-cs"/>
        </a:defRPr>
      </a:lvl5pPr>
      <a:lvl6pPr marL="2771988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986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983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980" indent="-251999" algn="l" defTabSz="503999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99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95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9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991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988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986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984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982" algn="l" defTabSz="503999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pPr lvl="0"/>
            <a:r>
              <a:rPr lang="es-ES" dirty="0"/>
              <a:t>Estrategia de Salud Digital en las Comunidades Autónomas: Madrid</a:t>
            </a:r>
            <a:endParaRPr lang="es-ES_tradnl" dirty="0">
              <a:solidFill>
                <a:schemeClr val="accent1"/>
              </a:solidFill>
            </a:endParaRPr>
          </a:p>
        </p:txBody>
      </p:sp>
      <p:sp>
        <p:nvSpPr>
          <p:cNvPr id="5" name="Marcador de contenido 2"/>
          <p:cNvSpPr>
            <a:spLocks noGrp="1"/>
          </p:cNvSpPr>
          <p:nvPr>
            <p:ph idx="13"/>
          </p:nvPr>
        </p:nvSpPr>
        <p:spPr/>
        <p:txBody>
          <a:bodyPr>
            <a:normAutofit fontScale="92500" lnSpcReduction="20000"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Mª Luz de los Mártires </a:t>
            </a:r>
            <a:r>
              <a:rPr lang="es-ES" dirty="0" err="1"/>
              <a:t>Almingol</a:t>
            </a:r>
            <a:endParaRPr lang="es-ES_tradnl" dirty="0"/>
          </a:p>
          <a:p>
            <a:pPr lvl="0"/>
            <a:endParaRPr lang="es-ES_tradnl" dirty="0"/>
          </a:p>
        </p:txBody>
      </p:sp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EE01C76F-E34B-2544-A77A-A31CDFB572C3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>
            <a:normAutofit/>
          </a:bodyPr>
          <a:lstStyle/>
          <a:p>
            <a:r>
              <a:rPr lang="es-ES" dirty="0"/>
              <a:t>Directora General de Sistemas de Información y Equipamientos Sanitarios</a:t>
            </a:r>
          </a:p>
        </p:txBody>
      </p:sp>
    </p:spTree>
    <p:extLst>
      <p:ext uri="{BB962C8B-B14F-4D97-AF65-F5344CB8AC3E}">
        <p14:creationId xmlns:p14="http://schemas.microsoft.com/office/powerpoint/2010/main" val="290704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vert="horz" lIns="91440" tIns="45720" rIns="91440" bIns="45720" rtlCol="0" anchor="ctr"/>
          <a:lstStyle/>
          <a:p>
            <a:fld id="{F54BD5C3-9337-1E49-BF76-AD71463E5CAD}" type="slidenum">
              <a:rPr lang="es-ES"/>
              <a:pPr/>
              <a:t>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INDICE</a:t>
            </a:r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6304748E-8F69-4ED3-9636-804B1CEADE36}"/>
              </a:ext>
            </a:extLst>
          </p:cNvPr>
          <p:cNvGrpSpPr/>
          <p:nvPr/>
        </p:nvGrpSpPr>
        <p:grpSpPr>
          <a:xfrm>
            <a:off x="899567" y="1099222"/>
            <a:ext cx="5286921" cy="461665"/>
            <a:chOff x="4223792" y="1337820"/>
            <a:chExt cx="7685103" cy="46166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322A772-753F-4A05-910B-28B750CBE836}"/>
                </a:ext>
              </a:extLst>
            </p:cNvPr>
            <p:cNvSpPr txBox="1"/>
            <p:nvPr/>
          </p:nvSpPr>
          <p:spPr>
            <a:xfrm>
              <a:off x="4223792" y="1337820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400" b="1" dirty="0">
                  <a:solidFill>
                    <a:srgbClr val="2F5597"/>
                  </a:solidFill>
                </a:rPr>
                <a:t>01.</a:t>
              </a:r>
              <a:endParaRPr lang="es-ES" sz="1100" b="1" dirty="0">
                <a:solidFill>
                  <a:srgbClr val="2F5597"/>
                </a:solidFill>
              </a:endParaRP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C3C4C67A-71B5-45D1-A112-8D3DFDEE2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888" y="1430153"/>
              <a:ext cx="6821007" cy="276999"/>
            </a:xfrm>
            <a:prstGeom prst="rect">
              <a:avLst/>
            </a:prstGeom>
            <a:ln>
              <a:noFill/>
              <a:prstDash val="lgDashDot"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  <a:buClr>
                  <a:srgbClr val="2F5597"/>
                </a:buClr>
                <a:buSzPct val="150000"/>
              </a:pPr>
              <a:r>
                <a:rPr lang="es-ES" altLang="en-US" sz="1200" dirty="0"/>
                <a:t>Estrategia Salud Digital en el Servicio Madrileño de Salud</a:t>
              </a:r>
            </a:p>
          </p:txBody>
        </p:sp>
      </p:grpSp>
      <p:grpSp>
        <p:nvGrpSpPr>
          <p:cNvPr id="9" name="Group 16">
            <a:extLst>
              <a:ext uri="{FF2B5EF4-FFF2-40B4-BE49-F238E27FC236}">
                <a16:creationId xmlns:a16="http://schemas.microsoft.com/office/drawing/2014/main" id="{15051A81-B535-4989-B592-78468BDF0761}"/>
              </a:ext>
            </a:extLst>
          </p:cNvPr>
          <p:cNvGrpSpPr/>
          <p:nvPr/>
        </p:nvGrpSpPr>
        <p:grpSpPr>
          <a:xfrm>
            <a:off x="899567" y="1809582"/>
            <a:ext cx="5286921" cy="461665"/>
            <a:chOff x="4223792" y="2138463"/>
            <a:chExt cx="7685103" cy="46166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9D5EC51-69A9-4F3C-9516-F6B5383202BE}"/>
                </a:ext>
              </a:extLst>
            </p:cNvPr>
            <p:cNvSpPr txBox="1"/>
            <p:nvPr/>
          </p:nvSpPr>
          <p:spPr>
            <a:xfrm>
              <a:off x="4223792" y="2138463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400" b="1" dirty="0">
                  <a:solidFill>
                    <a:srgbClr val="2F5597"/>
                  </a:solidFill>
                </a:rPr>
                <a:t>02.</a:t>
              </a:r>
              <a:endParaRPr lang="es-ES" sz="1100" b="1" dirty="0">
                <a:solidFill>
                  <a:srgbClr val="2F5597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49774F1-952E-4875-873A-8D16A2EDF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889" y="2230796"/>
              <a:ext cx="6821006" cy="248401"/>
            </a:xfrm>
            <a:prstGeom prst="rect">
              <a:avLst/>
            </a:prstGeom>
            <a:ln>
              <a:noFill/>
              <a:prstDash val="lgDashDot"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  <a:buClr>
                  <a:srgbClr val="2F5597"/>
                </a:buClr>
                <a:buSzPct val="150000"/>
              </a:pPr>
              <a:r>
                <a:rPr lang="es-ES" altLang="en-US" sz="1200" dirty="0"/>
                <a:t>Gobierno del Dato</a:t>
              </a:r>
            </a:p>
          </p:txBody>
        </p:sp>
      </p:grpSp>
      <p:grpSp>
        <p:nvGrpSpPr>
          <p:cNvPr id="13" name="Group 17">
            <a:extLst>
              <a:ext uri="{FF2B5EF4-FFF2-40B4-BE49-F238E27FC236}">
                <a16:creationId xmlns:a16="http://schemas.microsoft.com/office/drawing/2014/main" id="{D19E66F9-AA80-412E-8883-0DF96009B868}"/>
              </a:ext>
            </a:extLst>
          </p:cNvPr>
          <p:cNvGrpSpPr/>
          <p:nvPr/>
        </p:nvGrpSpPr>
        <p:grpSpPr>
          <a:xfrm>
            <a:off x="899567" y="2519942"/>
            <a:ext cx="5286921" cy="461665"/>
            <a:chOff x="4223792" y="4326443"/>
            <a:chExt cx="7685103" cy="4616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A33DD03-76E0-4F49-AA20-595475028F74}"/>
                </a:ext>
              </a:extLst>
            </p:cNvPr>
            <p:cNvSpPr txBox="1"/>
            <p:nvPr/>
          </p:nvSpPr>
          <p:spPr>
            <a:xfrm>
              <a:off x="4223792" y="4326443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400" b="1" dirty="0">
                  <a:solidFill>
                    <a:srgbClr val="2F5597"/>
                  </a:solidFill>
                </a:rPr>
                <a:t>03.</a:t>
              </a:r>
              <a:endParaRPr lang="es-ES" sz="1100" b="1" dirty="0">
                <a:solidFill>
                  <a:srgbClr val="2F5597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6AB75C8-D3A9-463A-91DF-959DFB4ED6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889" y="4418776"/>
              <a:ext cx="6821006" cy="248401"/>
            </a:xfrm>
            <a:prstGeom prst="rect">
              <a:avLst/>
            </a:prstGeom>
            <a:ln>
              <a:noFill/>
              <a:prstDash val="lgDashDot"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  <a:buClr>
                  <a:srgbClr val="2F5597"/>
                </a:buClr>
                <a:buSzPct val="150000"/>
              </a:pPr>
              <a:r>
                <a:rPr lang="es-ES" altLang="en-US" sz="1200" dirty="0"/>
                <a:t>Innovación</a:t>
              </a: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id="{ECC82B20-8EBE-4EBD-955E-DD65FAFD55FB}"/>
              </a:ext>
            </a:extLst>
          </p:cNvPr>
          <p:cNvGrpSpPr/>
          <p:nvPr/>
        </p:nvGrpSpPr>
        <p:grpSpPr>
          <a:xfrm>
            <a:off x="899567" y="3230302"/>
            <a:ext cx="5286921" cy="461665"/>
            <a:chOff x="4223792" y="4326443"/>
            <a:chExt cx="7685103" cy="46166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BA00BA2-A7D8-4CC7-8EC5-A59D9AB8F701}"/>
                </a:ext>
              </a:extLst>
            </p:cNvPr>
            <p:cNvSpPr txBox="1"/>
            <p:nvPr/>
          </p:nvSpPr>
          <p:spPr>
            <a:xfrm>
              <a:off x="4223792" y="4326443"/>
              <a:ext cx="8640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_tradnl" sz="2400" b="1" dirty="0">
                  <a:solidFill>
                    <a:srgbClr val="2F5597"/>
                  </a:solidFill>
                </a:rPr>
                <a:t>04.</a:t>
              </a:r>
              <a:endParaRPr lang="es-ES" sz="1100" b="1" dirty="0">
                <a:solidFill>
                  <a:srgbClr val="2F5597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DE01F8-F574-4A2B-BA5A-1CFC257A1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889" y="4418776"/>
              <a:ext cx="6821006" cy="248401"/>
            </a:xfrm>
            <a:prstGeom prst="rect">
              <a:avLst/>
            </a:prstGeom>
            <a:ln>
              <a:noFill/>
              <a:prstDash val="lgDashDot"/>
            </a:ln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  <a:buClr>
                  <a:srgbClr val="2F5597"/>
                </a:buClr>
                <a:buSzPct val="150000"/>
              </a:pPr>
              <a:r>
                <a:rPr lang="es-ES" altLang="en-US" sz="1200" dirty="0"/>
                <a:t>Servicios al ciudadano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3846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01. Estrategia Salud Digital en el Servicio Madrileño de Salud</a:t>
            </a:r>
          </a:p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6833940" y="1403906"/>
            <a:ext cx="31315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 w="0">
                  <a:solidFill>
                    <a:srgbClr val="005A97"/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reventiva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 w="0">
                  <a:solidFill>
                    <a:srgbClr val="005A97"/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redictiva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 w="0">
                  <a:solidFill>
                    <a:srgbClr val="005A97"/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ersonalizada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 w="0">
                  <a:solidFill>
                    <a:srgbClr val="005A97"/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</a:t>
            </a:r>
            <a:r>
              <a:rPr lang="es-E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recisión</a:t>
            </a:r>
            <a:endParaRPr kumimoji="0" lang="es-E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433434" y="1939680"/>
            <a:ext cx="10759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400" dirty="0">
                <a:ln w="0">
                  <a:solidFill>
                    <a:srgbClr val="005A97"/>
                  </a:solidFill>
                </a:ln>
                <a:solidFill>
                  <a:srgbClr val="2F559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es-ES" sz="4400" b="0" i="0" u="none" strike="noStrike" kern="1200" cap="none" spc="0" normalizeH="0" baseline="0" noProof="0" dirty="0">
                <a:ln w="0">
                  <a:solidFill>
                    <a:srgbClr val="005A97"/>
                  </a:solidFill>
                </a:ln>
                <a:solidFill>
                  <a:srgbClr val="2F55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Conector recto 6"/>
          <p:cNvCxnSpPr>
            <a:cxnSpLocks/>
          </p:cNvCxnSpPr>
          <p:nvPr/>
        </p:nvCxnSpPr>
        <p:spPr>
          <a:xfrm>
            <a:off x="6767185" y="1358069"/>
            <a:ext cx="0" cy="2152192"/>
          </a:xfrm>
          <a:prstGeom prst="line">
            <a:avLst/>
          </a:prstGeom>
          <a:ln w="19050">
            <a:solidFill>
              <a:srgbClr val="005A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228;p48">
            <a:hlinkClick r:id="rId3" action="ppaction://hlinksldjump"/>
            <a:extLst>
              <a:ext uri="{FF2B5EF4-FFF2-40B4-BE49-F238E27FC236}">
                <a16:creationId xmlns:a16="http://schemas.microsoft.com/office/drawing/2014/main" id="{D0071150-7CAC-466A-8CAA-FA8D1D19292C}"/>
              </a:ext>
            </a:extLst>
          </p:cNvPr>
          <p:cNvSpPr txBox="1"/>
          <p:nvPr/>
        </p:nvSpPr>
        <p:spPr>
          <a:xfrm>
            <a:off x="253382" y="1887357"/>
            <a:ext cx="63427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MEDICINA DEL FUTURO</a:t>
            </a:r>
          </a:p>
        </p:txBody>
      </p:sp>
      <p:sp>
        <p:nvSpPr>
          <p:cNvPr id="9" name="Google Shape;579;p73">
            <a:extLst>
              <a:ext uri="{FF2B5EF4-FFF2-40B4-BE49-F238E27FC236}">
                <a16:creationId xmlns:a16="http://schemas.microsoft.com/office/drawing/2014/main" id="{637C81A8-102B-4ED2-8CC1-FCC5FD7B8EF6}"/>
              </a:ext>
            </a:extLst>
          </p:cNvPr>
          <p:cNvSpPr/>
          <p:nvPr/>
        </p:nvSpPr>
        <p:spPr>
          <a:xfrm>
            <a:off x="3031780" y="3619500"/>
            <a:ext cx="879300" cy="1514464"/>
          </a:xfrm>
          <a:prstGeom prst="rect">
            <a:avLst/>
          </a:prstGeom>
          <a:solidFill>
            <a:srgbClr val="668CD0">
              <a:alpha val="36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Google Shape;580;p73">
            <a:extLst>
              <a:ext uri="{FF2B5EF4-FFF2-40B4-BE49-F238E27FC236}">
                <a16:creationId xmlns:a16="http://schemas.microsoft.com/office/drawing/2014/main" id="{E3260920-4639-470C-B194-1AA908CE9400}"/>
              </a:ext>
            </a:extLst>
          </p:cNvPr>
          <p:cNvSpPr/>
          <p:nvPr/>
        </p:nvSpPr>
        <p:spPr>
          <a:xfrm>
            <a:off x="365641" y="3619500"/>
            <a:ext cx="879300" cy="1514464"/>
          </a:xfrm>
          <a:prstGeom prst="rect">
            <a:avLst/>
          </a:prstGeom>
          <a:solidFill>
            <a:srgbClr val="668CD0">
              <a:alpha val="36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Google Shape;582;p73">
            <a:extLst>
              <a:ext uri="{FF2B5EF4-FFF2-40B4-BE49-F238E27FC236}">
                <a16:creationId xmlns:a16="http://schemas.microsoft.com/office/drawing/2014/main" id="{ED8096A8-9E32-44BA-AF22-7AF461CAD58A}"/>
              </a:ext>
            </a:extLst>
          </p:cNvPr>
          <p:cNvSpPr txBox="1"/>
          <p:nvPr/>
        </p:nvSpPr>
        <p:spPr>
          <a:xfrm>
            <a:off x="628544" y="3871389"/>
            <a:ext cx="4011780" cy="8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4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FIABLES</a:t>
            </a:r>
            <a:endParaRPr kumimoji="0" sz="2400" b="1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Google Shape;583;p73">
            <a:extLst>
              <a:ext uri="{FF2B5EF4-FFF2-40B4-BE49-F238E27FC236}">
                <a16:creationId xmlns:a16="http://schemas.microsoft.com/office/drawing/2014/main" id="{16AAA780-36C7-4243-BDA4-E66B9F15FA34}"/>
              </a:ext>
            </a:extLst>
          </p:cNvPr>
          <p:cNvSpPr txBox="1"/>
          <p:nvPr/>
        </p:nvSpPr>
        <p:spPr>
          <a:xfrm>
            <a:off x="3191070" y="3871389"/>
            <a:ext cx="3290445" cy="8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400" b="1" i="0" u="none" strike="noStrike" kern="1200" cap="none" spc="0" normalizeH="0" baseline="0" noProof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</a:t>
            </a: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ÚTILES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Google Shape;584;p73">
            <a:extLst>
              <a:ext uri="{FF2B5EF4-FFF2-40B4-BE49-F238E27FC236}">
                <a16:creationId xmlns:a16="http://schemas.microsoft.com/office/drawing/2014/main" id="{82F4FE21-6D8A-497D-8C7D-AB63210DA78F}"/>
              </a:ext>
            </a:extLst>
          </p:cNvPr>
          <p:cNvSpPr/>
          <p:nvPr/>
        </p:nvSpPr>
        <p:spPr>
          <a:xfrm>
            <a:off x="5592755" y="3619500"/>
            <a:ext cx="879300" cy="1514464"/>
          </a:xfrm>
          <a:prstGeom prst="rect">
            <a:avLst/>
          </a:prstGeom>
          <a:solidFill>
            <a:srgbClr val="668CD0">
              <a:alpha val="36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oogle Shape;585;p73">
            <a:extLst>
              <a:ext uri="{FF2B5EF4-FFF2-40B4-BE49-F238E27FC236}">
                <a16:creationId xmlns:a16="http://schemas.microsoft.com/office/drawing/2014/main" id="{4CF38721-588D-4B11-8D7F-16FE5E12ED5D}"/>
              </a:ext>
            </a:extLst>
          </p:cNvPr>
          <p:cNvSpPr txBox="1"/>
          <p:nvPr/>
        </p:nvSpPr>
        <p:spPr>
          <a:xfrm>
            <a:off x="5334738" y="3871389"/>
            <a:ext cx="3915552" cy="8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400" b="1" i="0" u="none" strike="noStrike" kern="1200" cap="none" spc="0" normalizeH="0" baseline="0" noProof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</a:t>
            </a:r>
            <a:r>
              <a: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ACCESIBLES</a:t>
            </a:r>
            <a:endParaRPr kumimoji="0" sz="2400" b="1" i="0" u="none" strike="noStrike" kern="1200" cap="none" spc="0" normalizeH="0" baseline="0" noProof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Google Shape;590;p74">
            <a:extLst>
              <a:ext uri="{FF2B5EF4-FFF2-40B4-BE49-F238E27FC236}">
                <a16:creationId xmlns:a16="http://schemas.microsoft.com/office/drawing/2014/main" id="{3D840332-747A-44D2-A6F4-43F0E2D388C3}"/>
              </a:ext>
            </a:extLst>
          </p:cNvPr>
          <p:cNvSpPr txBox="1"/>
          <p:nvPr/>
        </p:nvSpPr>
        <p:spPr>
          <a:xfrm>
            <a:off x="142468" y="2591834"/>
            <a:ext cx="6557963" cy="7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20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2F559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Apoyada sobre un mayor uso de los datos….</a:t>
            </a:r>
            <a:endParaRPr kumimoji="0" sz="2000" b="0" i="0" u="none" strike="noStrike" kern="1200" cap="none" spc="0" normalizeH="0" baseline="0" noProof="0" dirty="0">
              <a:ln>
                <a:noFill/>
              </a:ln>
              <a:solidFill>
                <a:srgbClr val="2F559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7" name="Google Shape;592;p74">
            <a:extLst>
              <a:ext uri="{FF2B5EF4-FFF2-40B4-BE49-F238E27FC236}">
                <a16:creationId xmlns:a16="http://schemas.microsoft.com/office/drawing/2014/main" id="{99310D0E-075A-4558-9BAB-9F9563DC9E9E}"/>
              </a:ext>
            </a:extLst>
          </p:cNvPr>
          <p:cNvCxnSpPr/>
          <p:nvPr/>
        </p:nvCxnSpPr>
        <p:spPr>
          <a:xfrm>
            <a:off x="298211" y="3241596"/>
            <a:ext cx="3786024" cy="0"/>
          </a:xfrm>
          <a:prstGeom prst="straightConnector1">
            <a:avLst/>
          </a:prstGeom>
          <a:noFill/>
          <a:ln w="114300" cap="flat" cmpd="sng">
            <a:solidFill>
              <a:srgbClr val="2F559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Rectangle 34">
            <a:extLst>
              <a:ext uri="{FF2B5EF4-FFF2-40B4-BE49-F238E27FC236}">
                <a16:creationId xmlns:a16="http://schemas.microsoft.com/office/drawing/2014/main" id="{4E5F4874-A797-4A95-A219-50B49F8E19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730" y="1028195"/>
            <a:ext cx="7172250" cy="430887"/>
          </a:xfrm>
          <a:prstGeom prst="rect">
            <a:avLst/>
          </a:prstGeom>
          <a:ln>
            <a:noFill/>
            <a:prstDash val="lgDashDot"/>
          </a:ln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sz="1400" b="0" dirty="0"/>
              <a:t>El reto del Servicio Madrileño de salud es el de </a:t>
            </a:r>
            <a:r>
              <a:rPr lang="es-ES" sz="1400" b="1" dirty="0"/>
              <a:t>poner la tecnología al servicio de la salud de las personas</a:t>
            </a:r>
            <a:r>
              <a:rPr lang="es-ES" sz="1400" b="0" dirty="0"/>
              <a:t>, con el objetivo de acercarnos a la medicina del futuro.</a:t>
            </a:r>
          </a:p>
        </p:txBody>
      </p:sp>
    </p:spTree>
    <p:extLst>
      <p:ext uri="{BB962C8B-B14F-4D97-AF65-F5344CB8AC3E}">
        <p14:creationId xmlns:p14="http://schemas.microsoft.com/office/powerpoint/2010/main" val="412766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4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01. Estrategia Salud Digital en el Servicio Madrileño de Salud</a:t>
            </a:r>
          </a:p>
          <a:p>
            <a:endParaRPr lang="es-ES" dirty="0"/>
          </a:p>
        </p:txBody>
      </p:sp>
      <p:sp>
        <p:nvSpPr>
          <p:cNvPr id="13" name="Marcador de contenido 4">
            <a:extLst>
              <a:ext uri="{FF2B5EF4-FFF2-40B4-BE49-F238E27FC236}">
                <a16:creationId xmlns:a16="http://schemas.microsoft.com/office/drawing/2014/main" id="{0189D891-4A00-4456-BA62-C3CD865D9015}"/>
              </a:ext>
            </a:extLst>
          </p:cNvPr>
          <p:cNvSpPr>
            <a:spLocks noGrp="1"/>
          </p:cNvSpPr>
          <p:nvPr/>
        </p:nvSpPr>
        <p:spPr bwMode="auto">
          <a:xfrm>
            <a:off x="74057" y="1033431"/>
            <a:ext cx="8791227" cy="747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00"/>
              </a:buClr>
              <a:defRPr sz="20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358775" indent="-179388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2pPr>
            <a:lvl3pPr marL="711200" indent="-173038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Wingdings" panose="05000000000000000000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3pPr>
            <a:lvl4pPr marL="1089025" indent="-180975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SzPct val="110000"/>
              <a:buChar char="•"/>
              <a:defRPr sz="1600">
                <a:solidFill>
                  <a:srgbClr val="000000"/>
                </a:solidFill>
                <a:latin typeface="+mn-lt"/>
              </a:defRPr>
            </a:lvl4pPr>
            <a:lvl5pPr marL="1471613" indent="-207963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panose="020B0604020202020204" pitchFamily="34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5pPr>
            <a:lvl6pPr marL="19288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6pPr>
            <a:lvl7pPr marL="23860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7pPr>
            <a:lvl8pPr marL="28432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8pPr>
            <a:lvl9pPr marL="33004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5000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iniciativa GÉNESIS (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Generación del Sistema de Información Sanitaria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concentra la estrategia de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transformación digital del Servicio Madrileño de Salud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que debe permitirle posicionarse como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referente en los modelos de innovación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 disrupción en los ecosistemas de salud digital de los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sistemas públicos sanitarios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4" name="Group 23">
            <a:extLst>
              <a:ext uri="{FF2B5EF4-FFF2-40B4-BE49-F238E27FC236}">
                <a16:creationId xmlns:a16="http://schemas.microsoft.com/office/drawing/2014/main" id="{E8BBA7A1-3CB8-4801-9162-BC10E610DDAF}"/>
              </a:ext>
            </a:extLst>
          </p:cNvPr>
          <p:cNvGrpSpPr/>
          <p:nvPr/>
        </p:nvGrpSpPr>
        <p:grpSpPr>
          <a:xfrm>
            <a:off x="0" y="1670440"/>
            <a:ext cx="9159062" cy="693044"/>
            <a:chOff x="0" y="2500371"/>
            <a:chExt cx="9159062" cy="693044"/>
          </a:xfrm>
        </p:grpSpPr>
        <p:cxnSp>
          <p:nvCxnSpPr>
            <p:cNvPr id="15" name="Google Shape;592;p74">
              <a:extLst>
                <a:ext uri="{FF2B5EF4-FFF2-40B4-BE49-F238E27FC236}">
                  <a16:creationId xmlns:a16="http://schemas.microsoft.com/office/drawing/2014/main" id="{DC460DB7-F524-4009-B9F6-B87E212AA3F7}"/>
                </a:ext>
              </a:extLst>
            </p:cNvPr>
            <p:cNvCxnSpPr/>
            <p:nvPr/>
          </p:nvCxnSpPr>
          <p:spPr>
            <a:xfrm>
              <a:off x="3111062" y="2896882"/>
              <a:ext cx="6048000" cy="0"/>
            </a:xfrm>
            <a:prstGeom prst="straightConnector1">
              <a:avLst/>
            </a:prstGeom>
            <a:noFill/>
            <a:ln w="57150" cap="flat" cmpd="sng">
              <a:solidFill>
                <a:srgbClr val="2F5597">
                  <a:alpha val="63922"/>
                </a:srgbClr>
              </a:solidFill>
              <a:prstDash val="dash"/>
              <a:round/>
              <a:headEnd type="none" w="med" len="med"/>
              <a:tailEnd type="triangle" w="med" len="med"/>
            </a:ln>
          </p:spPr>
        </p:cxnSp>
        <p:sp>
          <p:nvSpPr>
            <p:cNvPr id="17" name="Google Shape;590;p74">
              <a:extLst>
                <a:ext uri="{FF2B5EF4-FFF2-40B4-BE49-F238E27FC236}">
                  <a16:creationId xmlns:a16="http://schemas.microsoft.com/office/drawing/2014/main" id="{5553E81D-E76A-4424-B0FA-DA7CB8CEABC3}"/>
                </a:ext>
              </a:extLst>
            </p:cNvPr>
            <p:cNvSpPr txBox="1"/>
            <p:nvPr/>
          </p:nvSpPr>
          <p:spPr>
            <a:xfrm>
              <a:off x="134938" y="2500371"/>
              <a:ext cx="2679207" cy="405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s-E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Genesis</a:t>
              </a:r>
              <a:r>
                <a:rPr kumimoji="0" lang="es-E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es transformar…</a:t>
              </a: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8" name="Google Shape;592;p74">
              <a:extLst>
                <a:ext uri="{FF2B5EF4-FFF2-40B4-BE49-F238E27FC236}">
                  <a16:creationId xmlns:a16="http://schemas.microsoft.com/office/drawing/2014/main" id="{682ACBCA-3C64-4372-8DCF-68116490BC9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896516"/>
              <a:ext cx="3111062" cy="0"/>
            </a:xfrm>
            <a:prstGeom prst="straightConnector1">
              <a:avLst/>
            </a:prstGeom>
            <a:noFill/>
            <a:ln w="57150" cap="flat" cmpd="sng">
              <a:solidFill>
                <a:srgbClr val="2F559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" name="Google Shape;580;p73">
              <a:extLst>
                <a:ext uri="{FF2B5EF4-FFF2-40B4-BE49-F238E27FC236}">
                  <a16:creationId xmlns:a16="http://schemas.microsoft.com/office/drawing/2014/main" id="{B2D068F4-9284-4DA3-BC97-67DFCDB50692}"/>
                </a:ext>
              </a:extLst>
            </p:cNvPr>
            <p:cNvSpPr/>
            <p:nvPr/>
          </p:nvSpPr>
          <p:spPr>
            <a:xfrm>
              <a:off x="3280508" y="2581694"/>
              <a:ext cx="1525855" cy="611721"/>
            </a:xfrm>
            <a:prstGeom prst="rect">
              <a:avLst/>
            </a:prstGeom>
            <a:solidFill>
              <a:srgbClr val="668CD0">
                <a:alpha val="37000"/>
              </a:srgbClr>
            </a:solidFill>
            <a:ln>
              <a:noFill/>
            </a:ln>
          </p:spPr>
          <p:txBody>
            <a:bodyPr spcFirstLastPara="1" wrap="square" lIns="36000" tIns="0" rIns="3600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Visión estratégica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Google Shape;580;p73">
              <a:extLst>
                <a:ext uri="{FF2B5EF4-FFF2-40B4-BE49-F238E27FC236}">
                  <a16:creationId xmlns:a16="http://schemas.microsoft.com/office/drawing/2014/main" id="{ACCCE750-D863-47A5-8FA4-C0336B9166DC}"/>
                </a:ext>
              </a:extLst>
            </p:cNvPr>
            <p:cNvSpPr/>
            <p:nvPr/>
          </p:nvSpPr>
          <p:spPr>
            <a:xfrm>
              <a:off x="5244244" y="2581694"/>
              <a:ext cx="1525855" cy="611721"/>
            </a:xfrm>
            <a:prstGeom prst="rect">
              <a:avLst/>
            </a:prstGeom>
            <a:solidFill>
              <a:srgbClr val="668CD0">
                <a:alpha val="37000"/>
              </a:srgbClr>
            </a:solidFill>
            <a:ln>
              <a:noFill/>
            </a:ln>
          </p:spPr>
          <p:txBody>
            <a:bodyPr spcFirstLastPara="1" wrap="square" lIns="36000" tIns="0" rIns="3600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Talento y organización</a:t>
              </a:r>
              <a:endParaRPr kumimoji="0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Google Shape;580;p73">
              <a:extLst>
                <a:ext uri="{FF2B5EF4-FFF2-40B4-BE49-F238E27FC236}">
                  <a16:creationId xmlns:a16="http://schemas.microsoft.com/office/drawing/2014/main" id="{23D958E3-2C38-4E50-8695-43CF807DFADC}"/>
                </a:ext>
              </a:extLst>
            </p:cNvPr>
            <p:cNvSpPr/>
            <p:nvPr/>
          </p:nvSpPr>
          <p:spPr>
            <a:xfrm>
              <a:off x="7236556" y="2581694"/>
              <a:ext cx="1525855" cy="611721"/>
            </a:xfrm>
            <a:prstGeom prst="rect">
              <a:avLst/>
            </a:prstGeom>
            <a:solidFill>
              <a:srgbClr val="668CD0">
                <a:alpha val="37000"/>
              </a:srgbClr>
            </a:solidFill>
            <a:ln>
              <a:noFill/>
            </a:ln>
          </p:spPr>
          <p:txBody>
            <a:bodyPr spcFirstLastPara="1" wrap="square" lIns="36000" tIns="0" rIns="36000" bIns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_tradnl" sz="1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Tecnología digital</a:t>
              </a:r>
              <a:endParaRPr kumimoji="0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Google Shape;580;p73">
            <a:extLst>
              <a:ext uri="{FF2B5EF4-FFF2-40B4-BE49-F238E27FC236}">
                <a16:creationId xmlns:a16="http://schemas.microsoft.com/office/drawing/2014/main" id="{DA522358-EB58-4C80-B114-0170E25E2812}"/>
              </a:ext>
            </a:extLst>
          </p:cNvPr>
          <p:cNvSpPr/>
          <p:nvPr/>
        </p:nvSpPr>
        <p:spPr>
          <a:xfrm>
            <a:off x="89896" y="2450434"/>
            <a:ext cx="631483" cy="931191"/>
          </a:xfrm>
          <a:prstGeom prst="rect">
            <a:avLst/>
          </a:prstGeom>
          <a:solidFill>
            <a:srgbClr val="668CD0">
              <a:alpha val="36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Google Shape;582;p73">
            <a:extLst>
              <a:ext uri="{FF2B5EF4-FFF2-40B4-BE49-F238E27FC236}">
                <a16:creationId xmlns:a16="http://schemas.microsoft.com/office/drawing/2014/main" id="{D07AD976-3831-46EA-9C93-B86408299635}"/>
              </a:ext>
            </a:extLst>
          </p:cNvPr>
          <p:cNvSpPr txBox="1"/>
          <p:nvPr/>
        </p:nvSpPr>
        <p:spPr>
          <a:xfrm>
            <a:off x="294244" y="2465233"/>
            <a:ext cx="3366539" cy="40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EXPERIENCIA DEL PROFESIONAL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Imagen 5">
            <a:extLst>
              <a:ext uri="{FF2B5EF4-FFF2-40B4-BE49-F238E27FC236}">
                <a16:creationId xmlns:a16="http://schemas.microsoft.com/office/drawing/2014/main" id="{742BB704-AB2F-4C8B-8FE4-6D41AFCCE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59" y="2863659"/>
            <a:ext cx="544843" cy="514119"/>
          </a:xfrm>
          <a:prstGeom prst="rect">
            <a:avLst/>
          </a:prstGeom>
        </p:spPr>
      </p:pic>
      <p:sp>
        <p:nvSpPr>
          <p:cNvPr id="34" name="Google Shape;580;p73">
            <a:extLst>
              <a:ext uri="{FF2B5EF4-FFF2-40B4-BE49-F238E27FC236}">
                <a16:creationId xmlns:a16="http://schemas.microsoft.com/office/drawing/2014/main" id="{124DD4AF-516B-4A57-B7A3-80D4C0AF8100}"/>
              </a:ext>
            </a:extLst>
          </p:cNvPr>
          <p:cNvSpPr/>
          <p:nvPr/>
        </p:nvSpPr>
        <p:spPr>
          <a:xfrm>
            <a:off x="3413135" y="2469484"/>
            <a:ext cx="631483" cy="931191"/>
          </a:xfrm>
          <a:prstGeom prst="rect">
            <a:avLst/>
          </a:prstGeom>
          <a:solidFill>
            <a:srgbClr val="668CD0">
              <a:alpha val="36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Google Shape;580;p73">
            <a:extLst>
              <a:ext uri="{FF2B5EF4-FFF2-40B4-BE49-F238E27FC236}">
                <a16:creationId xmlns:a16="http://schemas.microsoft.com/office/drawing/2014/main" id="{0E0E5CE5-79ED-46DA-BA09-A353AA894D08}"/>
              </a:ext>
            </a:extLst>
          </p:cNvPr>
          <p:cNvSpPr/>
          <p:nvPr/>
        </p:nvSpPr>
        <p:spPr>
          <a:xfrm>
            <a:off x="6345850" y="2469484"/>
            <a:ext cx="631483" cy="931191"/>
          </a:xfrm>
          <a:prstGeom prst="rect">
            <a:avLst/>
          </a:prstGeom>
          <a:solidFill>
            <a:srgbClr val="668CD0">
              <a:alpha val="368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6" name="Imagen 7" descr="Imagen que contiene dibujo&#10;&#10;Descripción generada con confianza muy alta">
            <a:extLst>
              <a:ext uri="{FF2B5EF4-FFF2-40B4-BE49-F238E27FC236}">
                <a16:creationId xmlns:a16="http://schemas.microsoft.com/office/drawing/2014/main" id="{E7404C9F-CB3C-4E05-A879-73E4A736E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528" y="2853124"/>
            <a:ext cx="540017" cy="514119"/>
          </a:xfrm>
          <a:prstGeom prst="rect">
            <a:avLst/>
          </a:prstGeom>
        </p:spPr>
      </p:pic>
      <p:pic>
        <p:nvPicPr>
          <p:cNvPr id="37" name="Imagen 32" descr="Imagen que contiene reloj&#10;&#10;Descripción generada con confianza muy alta">
            <a:extLst>
              <a:ext uri="{FF2B5EF4-FFF2-40B4-BE49-F238E27FC236}">
                <a16:creationId xmlns:a16="http://schemas.microsoft.com/office/drawing/2014/main" id="{A753AD8B-78DC-49DF-8982-18B5D33A33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4934" y="2882709"/>
            <a:ext cx="510178" cy="514119"/>
          </a:xfrm>
          <a:prstGeom prst="rect">
            <a:avLst/>
          </a:prstGeom>
        </p:spPr>
      </p:pic>
      <p:sp>
        <p:nvSpPr>
          <p:cNvPr id="38" name="Google Shape;582;p73">
            <a:extLst>
              <a:ext uri="{FF2B5EF4-FFF2-40B4-BE49-F238E27FC236}">
                <a16:creationId xmlns:a16="http://schemas.microsoft.com/office/drawing/2014/main" id="{49B71050-57CE-4DD7-9CD7-696233A5AE5B}"/>
              </a:ext>
            </a:extLst>
          </p:cNvPr>
          <p:cNvSpPr txBox="1"/>
          <p:nvPr/>
        </p:nvSpPr>
        <p:spPr>
          <a:xfrm>
            <a:off x="3247793" y="2475423"/>
            <a:ext cx="2786413" cy="40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#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EXPERIENCIA DEL PACIENTE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Google Shape;582;p73">
            <a:extLst>
              <a:ext uri="{FF2B5EF4-FFF2-40B4-BE49-F238E27FC236}">
                <a16:creationId xmlns:a16="http://schemas.microsoft.com/office/drawing/2014/main" id="{AAE25BE4-4E54-4EFE-A07C-B3635720F133}"/>
              </a:ext>
            </a:extLst>
          </p:cNvPr>
          <p:cNvSpPr txBox="1"/>
          <p:nvPr/>
        </p:nvSpPr>
        <p:spPr>
          <a:xfrm>
            <a:off x="6070250" y="2484283"/>
            <a:ext cx="2786413" cy="40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>
              <a:defRPr lang="en-US"/>
            </a:defPPr>
            <a:lvl1pPr marR="0" lvl="0" indent="0" algn="r" fontAlgn="auto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s-ES" sz="1600" dirty="0"/>
              <a:t>#OPERACIÓN DEL NEGOCIO</a:t>
            </a:r>
          </a:p>
        </p:txBody>
      </p:sp>
      <p:sp>
        <p:nvSpPr>
          <p:cNvPr id="74" name="Google Shape;590;p74">
            <a:extLst>
              <a:ext uri="{FF2B5EF4-FFF2-40B4-BE49-F238E27FC236}">
                <a16:creationId xmlns:a16="http://schemas.microsoft.com/office/drawing/2014/main" id="{07BAEAD5-8DF2-444D-A17C-BB4A13AB8CD2}"/>
              </a:ext>
            </a:extLst>
          </p:cNvPr>
          <p:cNvSpPr txBox="1"/>
          <p:nvPr/>
        </p:nvSpPr>
        <p:spPr>
          <a:xfrm>
            <a:off x="515938" y="3335033"/>
            <a:ext cx="3938993" cy="40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transformación digital del SERMAS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Google Shape;592;p74">
            <a:extLst>
              <a:ext uri="{FF2B5EF4-FFF2-40B4-BE49-F238E27FC236}">
                <a16:creationId xmlns:a16="http://schemas.microsoft.com/office/drawing/2014/main" id="{40EF41A7-B93A-42EA-B4DA-609E734CE761}"/>
              </a:ext>
            </a:extLst>
          </p:cNvPr>
          <p:cNvCxnSpPr>
            <a:cxnSpLocks/>
          </p:cNvCxnSpPr>
          <p:nvPr/>
        </p:nvCxnSpPr>
        <p:spPr>
          <a:xfrm>
            <a:off x="0" y="3751148"/>
            <a:ext cx="4318733" cy="0"/>
          </a:xfrm>
          <a:prstGeom prst="straightConnector1">
            <a:avLst/>
          </a:prstGeom>
          <a:noFill/>
          <a:ln w="57150" cap="flat" cmpd="sng">
            <a:solidFill>
              <a:srgbClr val="2F559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513" y="3759326"/>
            <a:ext cx="8343898" cy="132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2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01. Estrategia Salud Digital en el Servicio Madrileño de Salud</a:t>
            </a: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" y="1243636"/>
            <a:ext cx="8972550" cy="3608728"/>
          </a:xfrm>
          <a:prstGeom prst="rect">
            <a:avLst/>
          </a:prstGeom>
        </p:spPr>
      </p:pic>
      <p:pic>
        <p:nvPicPr>
          <p:cNvPr id="25" name="Imagen 5">
            <a:extLst>
              <a:ext uri="{FF2B5EF4-FFF2-40B4-BE49-F238E27FC236}">
                <a16:creationId xmlns:a16="http://schemas.microsoft.com/office/drawing/2014/main" id="{2CBB2684-7AEE-4B03-B8FC-6D7FE2DF2F8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399" y="833540"/>
            <a:ext cx="1926372" cy="51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28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6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02. </a:t>
            </a:r>
            <a:r>
              <a:rPr lang="es-ES" altLang="en-US" sz="1200" dirty="0"/>
              <a:t>Gobierno del dato</a:t>
            </a:r>
            <a:endParaRPr lang="es-ES" dirty="0"/>
          </a:p>
        </p:txBody>
      </p:sp>
      <p:sp>
        <p:nvSpPr>
          <p:cNvPr id="204" name="Rectángulo 5">
            <a:extLst>
              <a:ext uri="{FF2B5EF4-FFF2-40B4-BE49-F238E27FC236}">
                <a16:creationId xmlns:a16="http://schemas.microsoft.com/office/drawing/2014/main" id="{E97D78AD-BC61-4FDE-A9B3-620694B3C1BB}"/>
              </a:ext>
            </a:extLst>
          </p:cNvPr>
          <p:cNvSpPr/>
          <p:nvPr/>
        </p:nvSpPr>
        <p:spPr>
          <a:xfrm>
            <a:off x="468130" y="961273"/>
            <a:ext cx="84758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kumimoji="0" lang="es-ES" alt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Su objetivo principal es conseguir los </a:t>
            </a:r>
            <a:r>
              <a:rPr kumimoji="0" lang="es-ES" alt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datos adecuados </a:t>
            </a:r>
            <a:r>
              <a:rPr kumimoji="0" lang="es-ES" alt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que </a:t>
            </a:r>
            <a:r>
              <a:rPr kumimoji="0" lang="es-ES" alt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aporten valor </a:t>
            </a:r>
            <a:r>
              <a:rPr kumimoji="0" lang="es-ES" alt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y hagan posible la </a:t>
            </a:r>
            <a:r>
              <a:rPr kumimoji="0" lang="es-ES" alt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transformación</a:t>
            </a:r>
            <a:r>
              <a:rPr kumimoji="0" lang="es-ES" alt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, tomando como referencia </a:t>
            </a:r>
            <a:r>
              <a:rPr lang="es-ES" sz="1400" dirty="0"/>
              <a:t>las cinco “V” del modelo Big Data, desde el punto de vista del SERMAS: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3D5B20F-13CF-439A-A148-B42388C67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456" y="1745342"/>
            <a:ext cx="6415088" cy="282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14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7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02. </a:t>
            </a:r>
            <a:r>
              <a:rPr lang="es-ES" altLang="en-US" sz="1200" dirty="0"/>
              <a:t>Gobierno del dato</a:t>
            </a:r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42A0CF-C41E-4113-A4DE-0AF256167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65" y="1539102"/>
            <a:ext cx="6379860" cy="3307764"/>
          </a:xfrm>
          <a:prstGeom prst="rect">
            <a:avLst/>
          </a:prstGeom>
        </p:spPr>
      </p:pic>
      <p:sp>
        <p:nvSpPr>
          <p:cNvPr id="127" name="Rectángulo 5">
            <a:extLst>
              <a:ext uri="{FF2B5EF4-FFF2-40B4-BE49-F238E27FC236}">
                <a16:creationId xmlns:a16="http://schemas.microsoft.com/office/drawing/2014/main" id="{A0A36858-C31E-4DD4-AA71-B2102A6FD839}"/>
              </a:ext>
            </a:extLst>
          </p:cNvPr>
          <p:cNvSpPr/>
          <p:nvPr/>
        </p:nvSpPr>
        <p:spPr>
          <a:xfrm>
            <a:off x="468130" y="961273"/>
            <a:ext cx="84758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1"/>
              </a:buClr>
            </a:pPr>
            <a:r>
              <a:rPr lang="es-ES" altLang="es-ES" sz="1400" dirty="0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/>
                <a:cs typeface="Calibri" panose="020F0502020204030204" pitchFamily="34" charset="0"/>
              </a:rPr>
              <a:t>Una aplicación correcta del gobierno del dato</a:t>
            </a:r>
            <a:r>
              <a:rPr kumimoji="0" lang="es-ES" altLang="es-E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, que permite identificar “datos ocultos” que creen valor.</a:t>
            </a:r>
          </a:p>
        </p:txBody>
      </p:sp>
    </p:spTree>
    <p:extLst>
      <p:ext uri="{BB962C8B-B14F-4D97-AF65-F5344CB8AC3E}">
        <p14:creationId xmlns:p14="http://schemas.microsoft.com/office/powerpoint/2010/main" val="2814924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03. </a:t>
            </a:r>
            <a:r>
              <a:rPr lang="es-ES" altLang="en-US" sz="1200" dirty="0"/>
              <a:t>Innovacion</a:t>
            </a:r>
            <a:endParaRPr lang="es-E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8B2449-AFD2-43EC-85CF-EAD42F5F9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45" y="1018229"/>
            <a:ext cx="8911710" cy="379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8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01873" y="4683015"/>
            <a:ext cx="2133600" cy="273844"/>
          </a:xfrm>
        </p:spPr>
        <p:txBody>
          <a:bodyPr/>
          <a:lstStyle/>
          <a:p>
            <a:fld id="{F54BD5C3-9337-1E49-BF76-AD71463E5CAD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03. </a:t>
            </a:r>
            <a:r>
              <a:rPr lang="es-ES" altLang="en-US" sz="1200" dirty="0"/>
              <a:t>Innovacion</a:t>
            </a:r>
            <a:endParaRPr lang="es-ES" dirty="0"/>
          </a:p>
        </p:txBody>
      </p:sp>
      <p:sp>
        <p:nvSpPr>
          <p:cNvPr id="127" name="Rectángulo 5">
            <a:extLst>
              <a:ext uri="{FF2B5EF4-FFF2-40B4-BE49-F238E27FC236}">
                <a16:creationId xmlns:a16="http://schemas.microsoft.com/office/drawing/2014/main" id="{A0A36858-C31E-4DD4-AA71-B2102A6FD839}"/>
              </a:ext>
            </a:extLst>
          </p:cNvPr>
          <p:cNvSpPr/>
          <p:nvPr/>
        </p:nvSpPr>
        <p:spPr>
          <a:xfrm>
            <a:off x="460876" y="1241460"/>
            <a:ext cx="84758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5000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Repositorio común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para alojar toda la información del SERMAS, de manera que se pueda realizar una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extracción de datos de valor 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sobre la información incluida en múltiples sistemas. Está basado en una plataforma de mercado de análisis de datos y Machine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Learning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 (en los </a:t>
            </a:r>
            <a:r>
              <a:rPr kumimoji="0" lang="es-E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CPDs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 corporativos centralizados), llamada “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Cloudera”</a:t>
            </a: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lt"/>
                <a:cs typeface="Calibri" panose="020F0502020204030204"/>
              </a:rPr>
              <a:t>, que será complementario a las líneas de análisis de datos tradicionales (informes, cuadros de mando,…). Este proyecto permite la generación de modelos predictivos y analítica avanzada.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6" name="Marcador de contenido 4">
            <a:extLst>
              <a:ext uri="{FF2B5EF4-FFF2-40B4-BE49-F238E27FC236}">
                <a16:creationId xmlns:a16="http://schemas.microsoft.com/office/drawing/2014/main" id="{E8869A1F-3007-4542-9687-635B70EEC5FC}"/>
              </a:ext>
            </a:extLst>
          </p:cNvPr>
          <p:cNvSpPr>
            <a:spLocks noGrp="1"/>
          </p:cNvSpPr>
          <p:nvPr/>
        </p:nvSpPr>
        <p:spPr bwMode="auto">
          <a:xfrm>
            <a:off x="22669" y="1882998"/>
            <a:ext cx="7452823" cy="1804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just" rtl="0" eaLnBrk="0" fontAlgn="base" hangingPunct="0">
              <a:spcBef>
                <a:spcPct val="20000"/>
              </a:spcBef>
              <a:spcAft>
                <a:spcPct val="50000"/>
              </a:spcAft>
              <a:buClr>
                <a:srgbClr val="FF0000"/>
              </a:buClr>
              <a:defRPr sz="20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358775" indent="-179388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FF0000"/>
              </a:buClr>
              <a:buFont typeface="Wingdings" panose="05000000000000000000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2pPr>
            <a:lvl3pPr marL="711200" indent="-173038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Wingdings" panose="05000000000000000000" pitchFamily="2" charset="2"/>
              <a:buChar char="§"/>
              <a:defRPr sz="1600">
                <a:solidFill>
                  <a:srgbClr val="000000"/>
                </a:solidFill>
                <a:latin typeface="+mn-lt"/>
              </a:defRPr>
            </a:lvl3pPr>
            <a:lvl4pPr marL="1089025" indent="-180975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SzPct val="110000"/>
              <a:buChar char="•"/>
              <a:defRPr sz="1600">
                <a:solidFill>
                  <a:srgbClr val="000000"/>
                </a:solidFill>
                <a:latin typeface="+mn-lt"/>
              </a:defRPr>
            </a:lvl4pPr>
            <a:lvl5pPr marL="1471613" indent="-207963" algn="just" rtl="0" eaLnBrk="0" fontAlgn="base" hangingPunct="0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panose="020B0604020202020204" pitchFamily="34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5pPr>
            <a:lvl6pPr marL="19288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6pPr>
            <a:lvl7pPr marL="23860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7pPr>
            <a:lvl8pPr marL="28432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8pPr>
            <a:lvl9pPr marL="3300413" indent="-207963" algn="just" rtl="0" fontAlgn="base">
              <a:spcBef>
                <a:spcPct val="0"/>
              </a:spcBef>
              <a:spcAft>
                <a:spcPct val="20000"/>
              </a:spcAft>
              <a:buClr>
                <a:srgbClr val="2E7DA6"/>
              </a:buClr>
              <a:buFont typeface="Arial" charset="0"/>
              <a:buChar char="–"/>
              <a:defRPr sz="1600">
                <a:solidFill>
                  <a:srgbClr val="000000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5000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alibri"/>
            </a:endParaRPr>
          </a:p>
        </p:txBody>
      </p:sp>
      <p:sp>
        <p:nvSpPr>
          <p:cNvPr id="7" name="Google Shape;929;p118">
            <a:extLst>
              <a:ext uri="{FF2B5EF4-FFF2-40B4-BE49-F238E27FC236}">
                <a16:creationId xmlns:a16="http://schemas.microsoft.com/office/drawing/2014/main" id="{94324E1B-4029-4BBE-8B78-DD64BC8A4716}"/>
              </a:ext>
            </a:extLst>
          </p:cNvPr>
          <p:cNvSpPr txBox="1"/>
          <p:nvPr/>
        </p:nvSpPr>
        <p:spPr>
          <a:xfrm>
            <a:off x="22669" y="826164"/>
            <a:ext cx="1517625" cy="59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BIG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D34CD3-434B-4D33-94F3-99A671365A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508" y="2411011"/>
            <a:ext cx="7341300" cy="279163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79C6B8A-DC60-4E1B-B35B-049253720F11}"/>
              </a:ext>
            </a:extLst>
          </p:cNvPr>
          <p:cNvSpPr txBox="1"/>
          <p:nvPr/>
        </p:nvSpPr>
        <p:spPr>
          <a:xfrm>
            <a:off x="5804213" y="4142100"/>
            <a:ext cx="2994196" cy="954107"/>
          </a:xfrm>
          <a:custGeom>
            <a:avLst/>
            <a:gdLst>
              <a:gd name="connsiteX0" fmla="*/ 0 w 2994196"/>
              <a:gd name="connsiteY0" fmla="*/ 0 h 954107"/>
              <a:gd name="connsiteX1" fmla="*/ 598839 w 2994196"/>
              <a:gd name="connsiteY1" fmla="*/ 0 h 954107"/>
              <a:gd name="connsiteX2" fmla="*/ 1227620 w 2994196"/>
              <a:gd name="connsiteY2" fmla="*/ 0 h 954107"/>
              <a:gd name="connsiteX3" fmla="*/ 1826460 w 2994196"/>
              <a:gd name="connsiteY3" fmla="*/ 0 h 954107"/>
              <a:gd name="connsiteX4" fmla="*/ 2455241 w 2994196"/>
              <a:gd name="connsiteY4" fmla="*/ 0 h 954107"/>
              <a:gd name="connsiteX5" fmla="*/ 2994196 w 2994196"/>
              <a:gd name="connsiteY5" fmla="*/ 0 h 954107"/>
              <a:gd name="connsiteX6" fmla="*/ 2994196 w 2994196"/>
              <a:gd name="connsiteY6" fmla="*/ 477054 h 954107"/>
              <a:gd name="connsiteX7" fmla="*/ 2994196 w 2994196"/>
              <a:gd name="connsiteY7" fmla="*/ 954107 h 954107"/>
              <a:gd name="connsiteX8" fmla="*/ 2425299 w 2994196"/>
              <a:gd name="connsiteY8" fmla="*/ 954107 h 954107"/>
              <a:gd name="connsiteX9" fmla="*/ 1856402 w 2994196"/>
              <a:gd name="connsiteY9" fmla="*/ 954107 h 954107"/>
              <a:gd name="connsiteX10" fmla="*/ 1197678 w 2994196"/>
              <a:gd name="connsiteY10" fmla="*/ 954107 h 954107"/>
              <a:gd name="connsiteX11" fmla="*/ 628781 w 2994196"/>
              <a:gd name="connsiteY11" fmla="*/ 954107 h 954107"/>
              <a:gd name="connsiteX12" fmla="*/ 0 w 2994196"/>
              <a:gd name="connsiteY12" fmla="*/ 954107 h 954107"/>
              <a:gd name="connsiteX13" fmla="*/ 0 w 2994196"/>
              <a:gd name="connsiteY13" fmla="*/ 457971 h 954107"/>
              <a:gd name="connsiteX14" fmla="*/ 0 w 2994196"/>
              <a:gd name="connsiteY14" fmla="*/ 0 h 95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4196" h="954107" extrusionOk="0">
                <a:moveTo>
                  <a:pt x="0" y="0"/>
                </a:moveTo>
                <a:cubicBezTo>
                  <a:pt x="174116" y="-26825"/>
                  <a:pt x="400262" y="6421"/>
                  <a:pt x="598839" y="0"/>
                </a:cubicBezTo>
                <a:cubicBezTo>
                  <a:pt x="797416" y="-6421"/>
                  <a:pt x="950453" y="24082"/>
                  <a:pt x="1227620" y="0"/>
                </a:cubicBezTo>
                <a:cubicBezTo>
                  <a:pt x="1504787" y="-24082"/>
                  <a:pt x="1627648" y="18161"/>
                  <a:pt x="1826460" y="0"/>
                </a:cubicBezTo>
                <a:cubicBezTo>
                  <a:pt x="2025272" y="-18161"/>
                  <a:pt x="2211808" y="11310"/>
                  <a:pt x="2455241" y="0"/>
                </a:cubicBezTo>
                <a:cubicBezTo>
                  <a:pt x="2698674" y="-11310"/>
                  <a:pt x="2753747" y="12241"/>
                  <a:pt x="2994196" y="0"/>
                </a:cubicBezTo>
                <a:cubicBezTo>
                  <a:pt x="3005200" y="102272"/>
                  <a:pt x="2963564" y="342274"/>
                  <a:pt x="2994196" y="477054"/>
                </a:cubicBezTo>
                <a:cubicBezTo>
                  <a:pt x="3024828" y="611834"/>
                  <a:pt x="2989019" y="761769"/>
                  <a:pt x="2994196" y="954107"/>
                </a:cubicBezTo>
                <a:cubicBezTo>
                  <a:pt x="2809216" y="1014842"/>
                  <a:pt x="2637132" y="952129"/>
                  <a:pt x="2425299" y="954107"/>
                </a:cubicBezTo>
                <a:cubicBezTo>
                  <a:pt x="2213466" y="956085"/>
                  <a:pt x="2027716" y="891153"/>
                  <a:pt x="1856402" y="954107"/>
                </a:cubicBezTo>
                <a:cubicBezTo>
                  <a:pt x="1685088" y="1017061"/>
                  <a:pt x="1446845" y="940912"/>
                  <a:pt x="1197678" y="954107"/>
                </a:cubicBezTo>
                <a:cubicBezTo>
                  <a:pt x="948511" y="967302"/>
                  <a:pt x="809417" y="917746"/>
                  <a:pt x="628781" y="954107"/>
                </a:cubicBezTo>
                <a:cubicBezTo>
                  <a:pt x="448145" y="990468"/>
                  <a:pt x="279783" y="893314"/>
                  <a:pt x="0" y="954107"/>
                </a:cubicBezTo>
                <a:cubicBezTo>
                  <a:pt x="-47550" y="738434"/>
                  <a:pt x="38004" y="603422"/>
                  <a:pt x="0" y="457971"/>
                </a:cubicBezTo>
                <a:cubicBezTo>
                  <a:pt x="-38004" y="312520"/>
                  <a:pt x="28331" y="102066"/>
                  <a:pt x="0" y="0"/>
                </a:cubicBezTo>
                <a:close/>
              </a:path>
            </a:pathLst>
          </a:custGeom>
          <a:noFill/>
          <a:ln>
            <a:solidFill>
              <a:srgbClr val="56B056"/>
            </a:solidFill>
            <a:extLst>
              <a:ext uri="{C807C97D-BFC1-408E-A445-0C87EB9F89A2}">
                <ask:lineSketchStyleProps xmlns:ask="http://schemas.microsoft.com/office/drawing/2018/sketchyshapes" sd="39982357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56B056"/>
                </a:solidFill>
                <a:cs typeface="Calibri" panose="020F0502020204030204" pitchFamily="34" charset="0"/>
              </a:rPr>
              <a:t> &gt; 10.000 millones </a:t>
            </a:r>
          </a:p>
          <a:p>
            <a:pPr algn="ctr"/>
            <a:r>
              <a:rPr lang="es-ES" sz="2800" b="1" dirty="0">
                <a:solidFill>
                  <a:srgbClr val="56B056"/>
                </a:solidFill>
                <a:cs typeface="Calibri" panose="020F0502020204030204" pitchFamily="34" charset="0"/>
              </a:rPr>
              <a:t>de registros</a:t>
            </a:r>
          </a:p>
        </p:txBody>
      </p:sp>
    </p:spTree>
    <p:extLst>
      <p:ext uri="{BB962C8B-B14F-4D97-AF65-F5344CB8AC3E}">
        <p14:creationId xmlns:p14="http://schemas.microsoft.com/office/powerpoint/2010/main" val="756856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03. </a:t>
            </a:r>
            <a:r>
              <a:rPr lang="es-ES" altLang="en-US" sz="1200" dirty="0"/>
              <a:t>Innovacion</a:t>
            </a:r>
            <a:endParaRPr lang="es-ES" dirty="0"/>
          </a:p>
        </p:txBody>
      </p:sp>
      <p:sp>
        <p:nvSpPr>
          <p:cNvPr id="7" name="Google Shape;929;p118">
            <a:extLst>
              <a:ext uri="{FF2B5EF4-FFF2-40B4-BE49-F238E27FC236}">
                <a16:creationId xmlns:a16="http://schemas.microsoft.com/office/drawing/2014/main" id="{94324E1B-4029-4BBE-8B78-DD64BC8A4716}"/>
              </a:ext>
            </a:extLst>
          </p:cNvPr>
          <p:cNvSpPr txBox="1"/>
          <p:nvPr/>
        </p:nvSpPr>
        <p:spPr>
          <a:xfrm>
            <a:off x="22669" y="826164"/>
            <a:ext cx="1517625" cy="59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EDIS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91537F9-1339-4FF2-B00C-407701099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10" y="3056133"/>
            <a:ext cx="3728116" cy="191595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FE7AE8F-DAB3-4917-9F38-1931290D1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875" y="3082257"/>
            <a:ext cx="4223846" cy="1863706"/>
          </a:xfrm>
          <a:prstGeom prst="rect">
            <a:avLst/>
          </a:prstGeom>
        </p:spPr>
      </p:pic>
      <p:sp>
        <p:nvSpPr>
          <p:cNvPr id="30" name="Rectángulo 5">
            <a:extLst>
              <a:ext uri="{FF2B5EF4-FFF2-40B4-BE49-F238E27FC236}">
                <a16:creationId xmlns:a16="http://schemas.microsoft.com/office/drawing/2014/main" id="{F31413AA-24E3-4E91-A4B5-B7558259A41A}"/>
              </a:ext>
            </a:extLst>
          </p:cNvPr>
          <p:cNvSpPr/>
          <p:nvPr/>
        </p:nvSpPr>
        <p:spPr>
          <a:xfrm>
            <a:off x="460876" y="1241460"/>
            <a:ext cx="8475845" cy="18697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proyecto EDIS nace con el objetivo de realizar la 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explotación inteligente de los datos sanitarios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relacionados con COVID-19, recogidos en la plataforma de BIG DATA de la Consejería de Sanidad de la Comunidad de Madrid. Esta explotación busca permitir establecer 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modelos predictivos 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sobre la evolución, focos de propagación, estado de los pacientes y estudios sobre tratamientos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datos consumidos y explotados son aquellos que se </a:t>
            </a:r>
            <a:r>
              <a:rPr lang="es-ES" sz="1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ingestan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diariamente desde la 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historia clínica de Hospitales, Centros de Atención Primaria, Salud Pública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así como aplicaciones propias de rastreo de pacientes COVID.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 desarrollos de modelos analíticos han permitido tener un </a:t>
            </a:r>
            <a:r>
              <a:rPr lang="es-ES" sz="1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registro 360 de paciente con toda su información clínica</a:t>
            </a:r>
            <a:r>
              <a:rPr lang="es-ES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así como la comparativa de datos entre las diferentes olas y momentos de las mismas, de cara ala toma de decisiones en base a la evolución de la pandemia.</a:t>
            </a:r>
          </a:p>
        </p:txBody>
      </p:sp>
    </p:spTree>
    <p:extLst>
      <p:ext uri="{BB962C8B-B14F-4D97-AF65-F5344CB8AC3E}">
        <p14:creationId xmlns:p14="http://schemas.microsoft.com/office/powerpoint/2010/main" val="2608151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11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03. </a:t>
            </a:r>
            <a:r>
              <a:rPr lang="es-ES" altLang="en-US" sz="1200" dirty="0"/>
              <a:t>Innovacion</a:t>
            </a:r>
            <a:endParaRPr lang="es-ES" dirty="0"/>
          </a:p>
        </p:txBody>
      </p:sp>
      <p:sp>
        <p:nvSpPr>
          <p:cNvPr id="7" name="Google Shape;929;p118">
            <a:extLst>
              <a:ext uri="{FF2B5EF4-FFF2-40B4-BE49-F238E27FC236}">
                <a16:creationId xmlns:a16="http://schemas.microsoft.com/office/drawing/2014/main" id="{94324E1B-4029-4BBE-8B78-DD64BC8A4716}"/>
              </a:ext>
            </a:extLst>
          </p:cNvPr>
          <p:cNvSpPr txBox="1"/>
          <p:nvPr/>
        </p:nvSpPr>
        <p:spPr>
          <a:xfrm>
            <a:off x="22669" y="826164"/>
            <a:ext cx="1517625" cy="59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CMAG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EA2981-664B-46AA-82FC-FCA845BC0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12" y="1034803"/>
            <a:ext cx="7761287" cy="397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54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Tarjeta Sanitaria Virtual</a:t>
            </a:r>
            <a:endParaRPr lang="es-ES" sz="1800" b="1" dirty="0">
              <a:solidFill>
                <a:srgbClr val="2F5597"/>
              </a:solidFill>
            </a:endParaRPr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B3DBC6F9-1C12-4BA5-BACF-33BD6C37D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874" y="1238781"/>
            <a:ext cx="8874126" cy="3524042"/>
          </a:xfrm>
          <a:prstGeom prst="rect">
            <a:avLst/>
          </a:prstGeom>
          <a:ln>
            <a:noFill/>
            <a:prstDash val="lgDashDot"/>
          </a:ln>
        </p:spPr>
        <p:txBody>
          <a:bodyPr wrap="square" lIns="0" tIns="0" rIns="0" bIns="0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Aplicación móvil destinada al ciudadano en el que se incluyen servicios corporativos, actualmente están disponibles: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QR de identificación del ciudadano (Tarjeta Sanitaria Virtual)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, en oficinas de farmacia y Centros Asistenciales.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Mi Medicación: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 Consulta que permite acceder a la medicación prescrita en receta electrónica, con la fecha de recogida.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Mis Pruebas Diagnósticas COVID: 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Consulta que permite visualizar las pruebas COVID realizadas en la Comunidad de Madrid y registradas en SISPAL.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Carnet de Vacunación COVID: 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Consulta para visualizar la dosis de vacunación registradas en la Comunidad de Madrid.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Cita sanitaria: 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acceso a la app de cita sanitaria.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Autocita</a:t>
            </a: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 Vacuna COVID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: acceso a la app de </a:t>
            </a:r>
            <a:r>
              <a:rPr lang="es-ES_tradnl" sz="1400" dirty="0" err="1">
                <a:ea typeface="Times New Roman" panose="02020603050405020304" pitchFamily="18" charset="0"/>
                <a:cs typeface="Times New Roman" panose="02020603050405020304" pitchFamily="18" charset="0"/>
              </a:rPr>
              <a:t>autocita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Certificado COVID </a:t>
            </a:r>
            <a:r>
              <a:rPr lang="es-ES_tradnl" sz="1400" b="1">
                <a:ea typeface="Times New Roman" panose="02020603050405020304" pitchFamily="18" charset="0"/>
                <a:cs typeface="Times New Roman" panose="02020603050405020304" pitchFamily="18" charset="0"/>
              </a:rPr>
              <a:t>Digital Europeo: </a:t>
            </a:r>
            <a:r>
              <a:rPr lang="es-ES_tradnl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acceso al CCD.</a:t>
            </a:r>
            <a:endParaRPr lang="es-ES" sz="14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</a:pPr>
            <a:r>
              <a:rPr lang="es-ES_tradnl" sz="1400" b="1" dirty="0" err="1">
                <a:ea typeface="Times New Roman" panose="02020603050405020304" pitchFamily="18" charset="0"/>
              </a:rPr>
              <a:t>CoronaMadrid</a:t>
            </a:r>
            <a:r>
              <a:rPr lang="es-ES_tradnl" sz="1400" b="1" dirty="0">
                <a:ea typeface="Times New Roman" panose="02020603050405020304" pitchFamily="18" charset="0"/>
              </a:rPr>
              <a:t>: </a:t>
            </a:r>
            <a:r>
              <a:rPr lang="es-ES_tradnl" sz="1400" dirty="0">
                <a:ea typeface="Times New Roman" panose="02020603050405020304" pitchFamily="18" charset="0"/>
              </a:rPr>
              <a:t>acceso a la app de </a:t>
            </a:r>
            <a:r>
              <a:rPr lang="es-ES_tradnl" sz="1400" dirty="0" err="1">
                <a:ea typeface="Times New Roman" panose="02020603050405020304" pitchFamily="18" charset="0"/>
              </a:rPr>
              <a:t>CoronaMadrid</a:t>
            </a:r>
            <a:r>
              <a:rPr lang="es-ES_tradnl" sz="1400" dirty="0">
                <a:ea typeface="Times New Roman" panose="02020603050405020304" pitchFamily="18" charset="0"/>
              </a:rPr>
              <a:t>.</a:t>
            </a:r>
            <a:endParaRPr lang="es-ES" altLang="en-US" sz="1100" dirty="0"/>
          </a:p>
        </p:txBody>
      </p:sp>
    </p:spTree>
    <p:extLst>
      <p:ext uri="{BB962C8B-B14F-4D97-AF65-F5344CB8AC3E}">
        <p14:creationId xmlns:p14="http://schemas.microsoft.com/office/powerpoint/2010/main" val="4017749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Tarjeta Sanitaria Virtual</a:t>
            </a:r>
            <a:endParaRPr lang="es-ES" sz="1800" b="1" dirty="0">
              <a:solidFill>
                <a:srgbClr val="2F5597"/>
              </a:solidFill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28CBD8EC-1AB3-42CB-AE02-3A75AE9F2B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75" y="1414936"/>
            <a:ext cx="8970616" cy="275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14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Videoconsulta</a:t>
            </a:r>
            <a:endParaRPr lang="es-ES" sz="1800" b="1" dirty="0">
              <a:solidFill>
                <a:srgbClr val="2F5597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1C4466-07AF-4461-98AE-066D2B860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26" y="1183484"/>
            <a:ext cx="7717200" cy="378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4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15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Videoconsulta</a:t>
            </a:r>
            <a:endParaRPr lang="es-ES" sz="1800" b="1" dirty="0">
              <a:solidFill>
                <a:srgbClr val="2F5597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89ED9C-DA19-42CE-A6C8-642C8EEAFA9A}"/>
              </a:ext>
            </a:extLst>
          </p:cNvPr>
          <p:cNvGrpSpPr/>
          <p:nvPr/>
        </p:nvGrpSpPr>
        <p:grpSpPr>
          <a:xfrm>
            <a:off x="1819505" y="1303253"/>
            <a:ext cx="3777794" cy="2785324"/>
            <a:chOff x="2368703" y="2099223"/>
            <a:chExt cx="6236486" cy="443103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393D188-73AD-4212-9C10-A0A3AE9B1661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368703" y="2124306"/>
              <a:ext cx="2282190" cy="4380865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E890A67-26EC-4196-B1C9-E8091259B506}"/>
                </a:ext>
              </a:extLst>
            </p:cNvPr>
            <p:cNvSpPr/>
            <p:nvPr/>
          </p:nvSpPr>
          <p:spPr>
            <a:xfrm>
              <a:off x="3448281" y="2699133"/>
              <a:ext cx="1134738" cy="1046602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3F28B4-1902-43BB-8226-696DCFFD2E3D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6296964" y="2099223"/>
              <a:ext cx="2308225" cy="4431030"/>
            </a:xfrm>
            <a:prstGeom prst="rect">
              <a:avLst/>
            </a:prstGeom>
          </p:spPr>
        </p:pic>
        <p:cxnSp>
          <p:nvCxnSpPr>
            <p:cNvPr id="10" name="Connector: Elbow 9">
              <a:extLst>
                <a:ext uri="{FF2B5EF4-FFF2-40B4-BE49-F238E27FC236}">
                  <a16:creationId xmlns:a16="http://schemas.microsoft.com/office/drawing/2014/main" id="{A833B377-1C76-421F-90D2-06CB769AA673}"/>
                </a:ext>
              </a:extLst>
            </p:cNvPr>
            <p:cNvCxnSpPr>
              <a:stCxn id="8" idx="6"/>
              <a:endCxn id="9" idx="1"/>
            </p:cNvCxnSpPr>
            <p:nvPr/>
          </p:nvCxnSpPr>
          <p:spPr>
            <a:xfrm>
              <a:off x="4583019" y="3222434"/>
              <a:ext cx="1713945" cy="1092304"/>
            </a:xfrm>
            <a:prstGeom prst="bentConnector3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991A11AF-AB63-40A7-AEB2-6A800A4D290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875469" y="2226628"/>
            <a:ext cx="1593264" cy="823734"/>
          </a:xfrm>
          <a:prstGeom prst="rect">
            <a:avLst/>
          </a:prstGeom>
        </p:spPr>
      </p:pic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EA8841C8-BFEC-42FC-A817-37C178916152}"/>
              </a:ext>
            </a:extLst>
          </p:cNvPr>
          <p:cNvCxnSpPr>
            <a:cxnSpLocks/>
          </p:cNvCxnSpPr>
          <p:nvPr/>
        </p:nvCxnSpPr>
        <p:spPr>
          <a:xfrm>
            <a:off x="5467262" y="1755568"/>
            <a:ext cx="504000" cy="686617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1EF826CE-4269-40EA-84B0-3636FE87C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9324" y="1319020"/>
            <a:ext cx="1502652" cy="2827572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09B1497-4127-462D-823A-EE55BB19B576}"/>
              </a:ext>
            </a:extLst>
          </p:cNvPr>
          <p:cNvCxnSpPr>
            <a:cxnSpLocks/>
          </p:cNvCxnSpPr>
          <p:nvPr/>
        </p:nvCxnSpPr>
        <p:spPr>
          <a:xfrm>
            <a:off x="7335657" y="2582623"/>
            <a:ext cx="43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>
            <a:extLst>
              <a:ext uri="{FF2B5EF4-FFF2-40B4-BE49-F238E27FC236}">
                <a16:creationId xmlns:a16="http://schemas.microsoft.com/office/drawing/2014/main" id="{ACCFC10F-1F6E-407F-A8E1-142830A52532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141929" y="1319020"/>
            <a:ext cx="1434528" cy="275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1718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16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Videoconsulta</a:t>
            </a:r>
            <a:endParaRPr lang="es-ES" sz="1800" b="1" dirty="0">
              <a:solidFill>
                <a:srgbClr val="2F559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ACEAF7-7C4C-4DC3-987E-50C693D11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048" y="1432437"/>
            <a:ext cx="4969868" cy="2027342"/>
          </a:xfrm>
          <a:prstGeom prst="rect">
            <a:avLst/>
          </a:prstGeom>
        </p:spPr>
      </p:pic>
      <p:pic>
        <p:nvPicPr>
          <p:cNvPr id="23" name="Imagen 2112183639">
            <a:extLst>
              <a:ext uri="{FF2B5EF4-FFF2-40B4-BE49-F238E27FC236}">
                <a16:creationId xmlns:a16="http://schemas.microsoft.com/office/drawing/2014/main" id="{745978AB-1C05-4358-8B02-70FC35173D6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844" y="3062898"/>
            <a:ext cx="2317394" cy="1891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536E846-0157-49BA-A874-55492B05659C}"/>
              </a:ext>
            </a:extLst>
          </p:cNvPr>
          <p:cNvCxnSpPr>
            <a:cxnSpLocks/>
          </p:cNvCxnSpPr>
          <p:nvPr/>
        </p:nvCxnSpPr>
        <p:spPr>
          <a:xfrm>
            <a:off x="1057275" y="3143250"/>
            <a:ext cx="1121569" cy="47091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878D58D7-139E-4509-92AE-74C66025A624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704864" y="2563455"/>
            <a:ext cx="4104088" cy="2353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F2A282-7789-4F80-898B-A1B3594E0A92}"/>
              </a:ext>
            </a:extLst>
          </p:cNvPr>
          <p:cNvCxnSpPr>
            <a:cxnSpLocks/>
          </p:cNvCxnSpPr>
          <p:nvPr/>
        </p:nvCxnSpPr>
        <p:spPr>
          <a:xfrm flipV="1">
            <a:off x="2450306" y="2446108"/>
            <a:ext cx="2254558" cy="14822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568623B9-5085-47EC-B5A0-D7CE2DA9D0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5641" y="934685"/>
            <a:ext cx="3948112" cy="217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894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17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Videoconsulta</a:t>
            </a:r>
            <a:endParaRPr lang="es-ES" sz="1800" b="1" dirty="0">
              <a:solidFill>
                <a:srgbClr val="2F5597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BEFBC25-36E2-462A-BB08-B07DFCB28E58}"/>
              </a:ext>
            </a:extLst>
          </p:cNvPr>
          <p:cNvGrpSpPr/>
          <p:nvPr/>
        </p:nvGrpSpPr>
        <p:grpSpPr>
          <a:xfrm>
            <a:off x="237339" y="1059534"/>
            <a:ext cx="5623610" cy="1992102"/>
            <a:chOff x="805265" y="2510690"/>
            <a:chExt cx="10756780" cy="381047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905730B-9F73-4F84-8523-CAE1DDBF14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5265" y="2853095"/>
              <a:ext cx="4307130" cy="312566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AD8904A-0F28-4D1F-99EE-B5C36FF20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85473" y="2510690"/>
              <a:ext cx="6176572" cy="381047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60E8C38-5A67-482C-998F-33E19E68876A}"/>
                </a:ext>
              </a:extLst>
            </p:cNvPr>
            <p:cNvCxnSpPr/>
            <p:nvPr/>
          </p:nvCxnSpPr>
          <p:spPr>
            <a:xfrm flipV="1">
              <a:off x="1196206" y="4272339"/>
              <a:ext cx="5582762" cy="9364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7744B14-6AB7-4957-A27E-8C87BB5EED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6030" y="2770297"/>
            <a:ext cx="5386154" cy="22872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638433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número de diapositiva 2">
            <a:extLst>
              <a:ext uri="{FF2B5EF4-FFF2-40B4-BE49-F238E27FC236}">
                <a16:creationId xmlns:a16="http://schemas.microsoft.com/office/drawing/2014/main" id="{6946700B-2940-D54D-94BB-1B385EB07C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4BD5C3-9337-1E49-BF76-AD71463E5CAD}" type="slidenum">
              <a:rPr lang="es-ES" smtClean="0"/>
              <a:pPr/>
              <a:t>18</a:t>
            </a:fld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75815E-0729-5C4D-8FDD-AD65EE08FA11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/>
          <a:lstStyle/>
          <a:p>
            <a:r>
              <a:rPr lang="es-ES" dirty="0"/>
              <a:t>04. </a:t>
            </a:r>
            <a:r>
              <a:rPr lang="es-ES" altLang="en-US" sz="1200" dirty="0"/>
              <a:t>Servicios al ciudadano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F0F002F1-891D-4A92-B7D7-8B6D31AA1511}"/>
              </a:ext>
            </a:extLst>
          </p:cNvPr>
          <p:cNvSpPr txBox="1"/>
          <p:nvPr/>
        </p:nvSpPr>
        <p:spPr>
          <a:xfrm>
            <a:off x="495564" y="908720"/>
            <a:ext cx="725662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s-ES_tradnl" sz="1800" b="1" dirty="0">
                <a:solidFill>
                  <a:srgbClr val="2F5597"/>
                </a:solidFill>
              </a:rPr>
              <a:t>Carpeta de Salud</a:t>
            </a:r>
            <a:endParaRPr lang="es-ES" sz="1800" b="1" dirty="0">
              <a:solidFill>
                <a:srgbClr val="2F5597"/>
              </a:solidFill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584575" y="1175692"/>
            <a:ext cx="5400676" cy="3785652"/>
          </a:xfrm>
          <a:prstGeom prst="rect">
            <a:avLst/>
          </a:prstGeom>
          <a:ln>
            <a:noFill/>
            <a:prstDash val="lgDashDot"/>
          </a:ln>
        </p:spPr>
        <p:txBody>
          <a:bodyPr wrap="square" lIns="0" tIns="0" rIns="0" bIns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s-ES" altLang="en-US" sz="1200" dirty="0"/>
              <a:t>Servicio electrónico </a:t>
            </a:r>
            <a:r>
              <a:rPr lang="es-ES" altLang="en-US" sz="1200" b="0" dirty="0"/>
              <a:t>orientado al ciudadano</a:t>
            </a:r>
            <a:r>
              <a:rPr lang="es-ES" sz="1200" b="0" dirty="0"/>
              <a:t> cuyo principal objetivo es proporcionar información al paciente de forma personalizada. En este servicio, el ciudadano puede consultar: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b="1" dirty="0"/>
              <a:t>Mi información clínica</a:t>
            </a:r>
            <a:r>
              <a:rPr lang="es-ES" sz="1200" dirty="0"/>
              <a:t>: </a:t>
            </a:r>
            <a:r>
              <a:rPr lang="es-ES" altLang="en-US" sz="1200" dirty="0"/>
              <a:t>muestra información clínica de los sistemas de Atención Primaria y Hospitalaria, utilizando los mecanismos de intercambio de información de HORUS. 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b="1" dirty="0"/>
              <a:t>Datos de mi salud: </a:t>
            </a:r>
            <a:r>
              <a:rPr lang="es-ES" sz="1200" dirty="0"/>
              <a:t>se pueden consultar últimos valores registrados de datos de salud generales y una gráfica que permite al ciudadano realizar su seguimiento.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altLang="en-US" sz="1200" b="1" dirty="0"/>
              <a:t>Mi calendario de citas:</a:t>
            </a:r>
            <a:r>
              <a:rPr lang="es-ES" altLang="en-US" sz="1200" dirty="0"/>
              <a:t> se visualizan todas las citas en un calendario anual, tanto con profesionales de Atención Primaria como con el hospital (primeras consultas derivadas desde Atención Primaria).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b="1" dirty="0"/>
              <a:t>Mis datos administrativos</a:t>
            </a:r>
            <a:r>
              <a:rPr lang="es-ES" sz="1200" b="0" dirty="0"/>
              <a:t>: muestra los datos de contacto, información relativa a su tarjeta sanitaria, la aportación farmacéutica, sus profesionales asignados de Atención Primaria y su hospital de referencia.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b="1" dirty="0"/>
              <a:t>Mis servicios sanitarios</a:t>
            </a:r>
            <a:r>
              <a:rPr lang="es-ES" sz="1200" dirty="0"/>
              <a:t>: desde aquí se accede a otros servicios como la lista de espera quirúrgica o la donación de médula ósea.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ES" sz="1200" b="1" dirty="0"/>
              <a:t>Mi consulta online</a:t>
            </a:r>
            <a:r>
              <a:rPr lang="es-ES" sz="1200" b="0" dirty="0"/>
              <a:t>: permite la comunicación asíncrona con sus profesionales asignados de Atención Primaria.</a:t>
            </a:r>
          </a:p>
        </p:txBody>
      </p:sp>
      <p:pic>
        <p:nvPicPr>
          <p:cNvPr id="12" name="Imagen 1">
            <a:extLst>
              <a:ext uri="{FF2B5EF4-FFF2-40B4-BE49-F238E27FC236}">
                <a16:creationId xmlns:a16="http://schemas.microsoft.com/office/drawing/2014/main" id="{80064992-C70C-46C5-A4A2-739FBDEC8022}"/>
              </a:ext>
            </a:extLst>
          </p:cNvPr>
          <p:cNvPicPr/>
          <p:nvPr/>
        </p:nvPicPr>
        <p:blipFill rotWithShape="1">
          <a:blip r:embed="rId3"/>
          <a:srcRect l="52307" r="-49" b="30651"/>
          <a:stretch/>
        </p:blipFill>
        <p:spPr bwMode="auto">
          <a:xfrm>
            <a:off x="168537" y="1344946"/>
            <a:ext cx="2995606" cy="22370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n 5">
            <a:extLst>
              <a:ext uri="{FF2B5EF4-FFF2-40B4-BE49-F238E27FC236}">
                <a16:creationId xmlns:a16="http://schemas.microsoft.com/office/drawing/2014/main" id="{1D7180AC-B279-466D-80A4-CD8B50EEEED4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2"/>
          <a:stretch/>
        </p:blipFill>
        <p:spPr>
          <a:xfrm>
            <a:off x="739935" y="2463297"/>
            <a:ext cx="2660490" cy="223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649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21733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Verde 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454405D81223F458EC21EBCE81AA892" ma:contentTypeVersion="8" ma:contentTypeDescription="Crear nuevo documento." ma:contentTypeScope="" ma:versionID="a894689a600a9468bfcf75ed0bedfc63">
  <xsd:schema xmlns:xsd="http://www.w3.org/2001/XMLSchema" xmlns:xs="http://www.w3.org/2001/XMLSchema" xmlns:p="http://schemas.microsoft.com/office/2006/metadata/properties" xmlns:ns2="157d8a0a-fbdc-44a1-81fc-3aae308f2a5c" xmlns:ns3="e07af604-d060-4c6e-b0a1-3dcf5376bc5a" targetNamespace="http://schemas.microsoft.com/office/2006/metadata/properties" ma:root="true" ma:fieldsID="bcdbd530d935f9315373211e0f1fa6be" ns2:_="" ns3:_="">
    <xsd:import namespace="157d8a0a-fbdc-44a1-81fc-3aae308f2a5c"/>
    <xsd:import namespace="e07af604-d060-4c6e-b0a1-3dcf5376bc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7d8a0a-fbdc-44a1-81fc-3aae308f2a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7af604-d060-4c6e-b0a1-3dcf5376b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BE14397-5525-40C8-A4E5-2F981AEA387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07af604-d060-4c6e-b0a1-3dcf5376bc5a"/>
    <ds:schemaRef ds:uri="157d8a0a-fbdc-44a1-81fc-3aae308f2a5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878EEDB5-48B6-4C54-B385-EEFD9E6850C2}">
  <ds:schemaRefs>
    <ds:schemaRef ds:uri="157d8a0a-fbdc-44a1-81fc-3aae308f2a5c"/>
    <ds:schemaRef ds:uri="e07af604-d060-4c6e-b0a1-3dcf5376bc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96AD4C0-CA9D-4F61-9769-54DC60C7D6F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{67102FAC-0093-B445-BE7A-27512181CE5C}tf10001121</Template>
  <TotalTime>3207</TotalTime>
  <Words>941</Words>
  <Application>Microsoft Macintosh PowerPoint</Application>
  <PresentationFormat>Presentación en pantalla (16:9)</PresentationFormat>
  <Paragraphs>115</Paragraphs>
  <Slides>19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3" baseType="lpstr">
      <vt:lpstr>Arial</vt:lpstr>
      <vt:lpstr>Calibri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Beatriz Elola</cp:lastModifiedBy>
  <cp:revision>82</cp:revision>
  <dcterms:created xsi:type="dcterms:W3CDTF">2018-11-19T10:21:19Z</dcterms:created>
  <dcterms:modified xsi:type="dcterms:W3CDTF">2022-02-08T17:29:58Z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0x010100C454405D81223F458EC21EBCE81AA892</vt:lpwstr>
  </property>
</Properties>
</file>