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65" r:id="rId2"/>
    <p:sldId id="259" r:id="rId3"/>
    <p:sldId id="284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62" r:id="rId12"/>
  </p:sldIdLst>
  <p:sldSz cx="9144000" cy="5143500" type="screen16x9"/>
  <p:notesSz cx="6858000" cy="9144000"/>
  <p:defaultTextStyle>
    <a:defPPr>
      <a:defRPr lang="es-ES"/>
    </a:defPPr>
    <a:lvl1pPr marL="0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1pPr>
    <a:lvl2pPr marL="408160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2pPr>
    <a:lvl3pPr marL="816319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3pPr>
    <a:lvl4pPr marL="1224479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4pPr>
    <a:lvl5pPr marL="1632638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5pPr>
    <a:lvl6pPr marL="2040798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6pPr>
    <a:lvl7pPr marL="2448958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7pPr>
    <a:lvl8pPr marL="2857117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8pPr>
    <a:lvl9pPr marL="3265277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5F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0837B1-ADE9-47E7-9B87-1DE999D26CAE}" v="112" dt="2022-02-01T15:27:17.7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22"/>
    <p:restoredTop sz="94648"/>
  </p:normalViewPr>
  <p:slideViewPr>
    <p:cSldViewPr snapToGrid="0" snapToObjects="1">
      <p:cViewPr varScale="1">
        <p:scale>
          <a:sx n="156" d="100"/>
          <a:sy n="156" d="100"/>
        </p:scale>
        <p:origin x="832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753A0-CE06-224A-AC50-4223CF635814}" type="datetimeFigureOut">
              <a:rPr lang="es-ES" smtClean="0"/>
              <a:t>8/2/22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52D775-A4C4-3949-95C3-B8FE883679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4648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1pPr>
    <a:lvl2pPr marL="408160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2pPr>
    <a:lvl3pPr marL="816319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3pPr>
    <a:lvl4pPr marL="1224479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4pPr>
    <a:lvl5pPr marL="1632638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5pPr>
    <a:lvl6pPr marL="2040798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6pPr>
    <a:lvl7pPr marL="2448958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7pPr>
    <a:lvl8pPr marL="2857117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8pPr>
    <a:lvl9pPr marL="3265277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2D775-A4C4-3949-95C3-B8FE88367912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8207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2D775-A4C4-3949-95C3-B8FE88367912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21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513E9DD-D836-B844-AC82-64C306F96D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2600" y="2"/>
            <a:ext cx="9141163" cy="514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192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ponenc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2">
            <a:extLst>
              <a:ext uri="{FF2B5EF4-FFF2-40B4-BE49-F238E27FC236}">
                <a16:creationId xmlns:a16="http://schemas.microsoft.com/office/drawing/2014/main" id="{C1052513-A720-7742-BC0C-3C21D71076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64492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4515C73E-9E5E-294C-976D-94C758EFC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083334" cy="5143500"/>
          </a:xfrm>
          <a:prstGeom prst="rect">
            <a:avLst/>
          </a:prstGeom>
        </p:spPr>
      </p:pic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957379AD-0CBC-0B49-9540-10F2239D4E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1881" y="1603375"/>
            <a:ext cx="6133613" cy="1042457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800"/>
            </a:lvl1pPr>
          </a:lstStyle>
          <a:p>
            <a:pPr lvl="0"/>
            <a:r>
              <a:rPr lang="es-ES_tradnl" dirty="0">
                <a:solidFill>
                  <a:schemeClr val="accent1"/>
                </a:solidFill>
              </a:rPr>
              <a:t>Titulo ponencia</a:t>
            </a: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C39C9D5D-A6EF-7E40-94EC-A3283516842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481881" y="2934073"/>
            <a:ext cx="6133613" cy="291041"/>
          </a:xfrm>
        </p:spPr>
        <p:txBody>
          <a:bodyPr>
            <a:normAutofit fontScale="92500" lnSpcReduction="20000"/>
          </a:bodyPr>
          <a:lstStyle>
            <a:lvl1pPr>
              <a:spcBef>
                <a:spcPts val="0"/>
              </a:spcBef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s-ES_tradnl" dirty="0"/>
              <a:t>Nombre ponente</a:t>
            </a:r>
          </a:p>
          <a:p>
            <a:pPr lvl="0"/>
            <a:endParaRPr lang="es-ES_tradnl" dirty="0"/>
          </a:p>
          <a:p>
            <a:pPr lvl="0"/>
            <a:endParaRPr lang="es-ES_tradnl" dirty="0"/>
          </a:p>
        </p:txBody>
      </p:sp>
      <p:sp>
        <p:nvSpPr>
          <p:cNvPr id="18" name="Marcador de contenido 2">
            <a:extLst>
              <a:ext uri="{FF2B5EF4-FFF2-40B4-BE49-F238E27FC236}">
                <a16:creationId xmlns:a16="http://schemas.microsoft.com/office/drawing/2014/main" id="{500FEF28-4931-3947-A657-318119E8924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481881" y="3217610"/>
            <a:ext cx="6133613" cy="636549"/>
          </a:xfrm>
        </p:spPr>
        <p:txBody>
          <a:bodyPr>
            <a:normAutofit fontScale="92500" lnSpcReduction="20000"/>
          </a:bodyPr>
          <a:lstStyle>
            <a:lvl1pPr>
              <a:spcBef>
                <a:spcPts val="0"/>
              </a:spcBef>
              <a:defRPr sz="13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s-ES_tradnl" dirty="0"/>
              <a:t>Cargo</a:t>
            </a:r>
          </a:p>
          <a:p>
            <a:pPr lvl="0"/>
            <a:endParaRPr lang="es-ES_tradnl" dirty="0"/>
          </a:p>
          <a:p>
            <a:pPr lvl="0"/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246922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1 c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2">
            <a:extLst>
              <a:ext uri="{FF2B5EF4-FFF2-40B4-BE49-F238E27FC236}">
                <a16:creationId xmlns:a16="http://schemas.microsoft.com/office/drawing/2014/main" id="{C1052513-A720-7742-BC0C-3C21D71076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64492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1A33E7E-1EC3-F141-954A-D6D419F921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083334" cy="5143500"/>
          </a:xfrm>
          <a:prstGeom prst="rect">
            <a:avLst/>
          </a:prstGeom>
        </p:spPr>
      </p:pic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1825952D-BE4C-D741-B4FF-68D34B4FC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7578" y="422932"/>
            <a:ext cx="6216639" cy="4123426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850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2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2">
            <a:extLst>
              <a:ext uri="{FF2B5EF4-FFF2-40B4-BE49-F238E27FC236}">
                <a16:creationId xmlns:a16="http://schemas.microsoft.com/office/drawing/2014/main" id="{C1052513-A720-7742-BC0C-3C21D71076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64492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21F0AEE-6711-4C46-9284-BDAEC39EAC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083334" cy="5143500"/>
          </a:xfrm>
          <a:prstGeom prst="rect">
            <a:avLst/>
          </a:prstGeom>
        </p:spPr>
      </p:pic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E442746A-756B-444D-BB41-51605623CE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57583" y="425884"/>
            <a:ext cx="2942553" cy="415450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0"/>
            <a:endParaRPr lang="es-ES_tradnl" dirty="0"/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0F7F1E06-9533-0040-A88C-98381115C2C6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695813" y="425884"/>
            <a:ext cx="2942553" cy="415450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0"/>
            <a:endParaRPr lang="es-ES_tradnl" dirty="0"/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</p:txBody>
      </p:sp>
    </p:spTree>
    <p:extLst>
      <p:ext uri="{BB962C8B-B14F-4D97-AF65-F5344CB8AC3E}">
        <p14:creationId xmlns:p14="http://schemas.microsoft.com/office/powerpoint/2010/main" val="3992476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1 c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279DF673-1522-2B4C-AB31-9A435B24DD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0"/>
          </p:nvPr>
        </p:nvSpPr>
        <p:spPr>
          <a:xfrm>
            <a:off x="660179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464881" y="1130767"/>
            <a:ext cx="8178787" cy="346385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7368A82-D1C4-434D-9908-F386ACD90E1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4881" y="4761232"/>
            <a:ext cx="1036115" cy="181587"/>
          </a:xfrm>
          <a:prstGeom prst="rect">
            <a:avLst/>
          </a:prstGeom>
        </p:spPr>
      </p:pic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407A07AE-8D54-9E48-9B41-6A82811912D3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69739" y="652529"/>
            <a:ext cx="6532121" cy="230990"/>
          </a:xfrm>
        </p:spPr>
        <p:txBody>
          <a:bodyPr>
            <a:noAutofit/>
          </a:bodyPr>
          <a:lstStyle>
            <a:lvl1pPr>
              <a:defRPr sz="1200">
                <a:solidFill>
                  <a:schemeClr val="accent1"/>
                </a:solidFill>
              </a:defRPr>
            </a:lvl1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TITULAR</a:t>
            </a:r>
          </a:p>
        </p:txBody>
      </p:sp>
    </p:spTree>
    <p:extLst>
      <p:ext uri="{BB962C8B-B14F-4D97-AF65-F5344CB8AC3E}">
        <p14:creationId xmlns:p14="http://schemas.microsoft.com/office/powerpoint/2010/main" val="1090640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1 columna+imá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86F861AB-9845-7146-8A00-31A0D230AA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sp>
        <p:nvSpPr>
          <p:cNvPr id="10" name="Marcador de número de diapositiva 2">
            <a:extLst>
              <a:ext uri="{FF2B5EF4-FFF2-40B4-BE49-F238E27FC236}">
                <a16:creationId xmlns:a16="http://schemas.microsoft.com/office/drawing/2014/main" id="{8C830CCE-3545-F44A-AB50-CEF2C00CA3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60179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D2A1E425-3A9D-B64E-BA74-5BEFD7559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882" y="1130767"/>
            <a:ext cx="3503270" cy="346385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22A09F9-9283-4B47-8C72-F37D7B75D65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4881" y="4761232"/>
            <a:ext cx="1036115" cy="181587"/>
          </a:xfrm>
          <a:prstGeom prst="rect">
            <a:avLst/>
          </a:prstGeom>
        </p:spPr>
      </p:pic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3421E00F-4339-644D-B9F5-073A101A9A77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69739" y="652529"/>
            <a:ext cx="6532121" cy="230990"/>
          </a:xfrm>
        </p:spPr>
        <p:txBody>
          <a:bodyPr>
            <a:noAutofit/>
          </a:bodyPr>
          <a:lstStyle>
            <a:lvl1pPr>
              <a:defRPr sz="1200">
                <a:solidFill>
                  <a:schemeClr val="accent1"/>
                </a:solidFill>
              </a:defRPr>
            </a:lvl1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TITULAR</a:t>
            </a:r>
          </a:p>
        </p:txBody>
      </p:sp>
    </p:spTree>
    <p:extLst>
      <p:ext uri="{BB962C8B-B14F-4D97-AF65-F5344CB8AC3E}">
        <p14:creationId xmlns:p14="http://schemas.microsoft.com/office/powerpoint/2010/main" val="173606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2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5FFAD3D4-A73A-BE45-9816-3F53C7F381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4881" y="1124625"/>
            <a:ext cx="3900085" cy="346385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0"/>
            <a:endParaRPr lang="es-ES_tradnl" dirty="0"/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D71D5E4F-244F-4646-AA6F-EDEAA22351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sp>
        <p:nvSpPr>
          <p:cNvPr id="13" name="Marcador de número de diapositiva 2">
            <a:extLst>
              <a:ext uri="{FF2B5EF4-FFF2-40B4-BE49-F238E27FC236}">
                <a16:creationId xmlns:a16="http://schemas.microsoft.com/office/drawing/2014/main" id="{924713A1-697D-BC46-8D5B-41D92C21DF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60179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BF8D357-0961-B244-9F5F-7710833A7B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4881" y="4761232"/>
            <a:ext cx="1036115" cy="181587"/>
          </a:xfrm>
          <a:prstGeom prst="rect">
            <a:avLst/>
          </a:prstGeom>
        </p:spPr>
      </p:pic>
      <p:sp>
        <p:nvSpPr>
          <p:cNvPr id="15" name="Marcador de contenido 2">
            <a:extLst>
              <a:ext uri="{FF2B5EF4-FFF2-40B4-BE49-F238E27FC236}">
                <a16:creationId xmlns:a16="http://schemas.microsoft.com/office/drawing/2014/main" id="{0EEF0A7E-6C1A-124B-AE3E-F11B8DD46960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69739" y="652529"/>
            <a:ext cx="6532121" cy="230990"/>
          </a:xfrm>
        </p:spPr>
        <p:txBody>
          <a:bodyPr>
            <a:noAutofit/>
          </a:bodyPr>
          <a:lstStyle>
            <a:lvl1pPr>
              <a:defRPr sz="1200">
                <a:solidFill>
                  <a:schemeClr val="accent1"/>
                </a:solidFill>
              </a:defRPr>
            </a:lvl1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TITULAR</a:t>
            </a:r>
          </a:p>
        </p:txBody>
      </p:sp>
      <p:sp>
        <p:nvSpPr>
          <p:cNvPr id="18" name="Marcador de contenido 2">
            <a:extLst>
              <a:ext uri="{FF2B5EF4-FFF2-40B4-BE49-F238E27FC236}">
                <a16:creationId xmlns:a16="http://schemas.microsoft.com/office/drawing/2014/main" id="{B2656514-57A0-0E4E-9BD1-2027EBB750A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829847" y="1124625"/>
            <a:ext cx="3900085" cy="346385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0"/>
            <a:endParaRPr lang="es-ES_tradnl" dirty="0"/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</p:txBody>
      </p:sp>
    </p:spTree>
    <p:extLst>
      <p:ext uri="{BB962C8B-B14F-4D97-AF65-F5344CB8AC3E}">
        <p14:creationId xmlns:p14="http://schemas.microsoft.com/office/powerpoint/2010/main" val="3217688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17C3572-3FFD-C24C-ABB3-A3EB86D865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88" y="2"/>
            <a:ext cx="9141163" cy="514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777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644928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6660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7" r:id="rId4"/>
    <p:sldLayoutId id="2147483653" r:id="rId5"/>
    <p:sldLayoutId id="2147483655" r:id="rId6"/>
    <p:sldLayoutId id="2147483654" r:id="rId7"/>
    <p:sldLayoutId id="2147483651" r:id="rId8"/>
  </p:sldLayoutIdLst>
  <p:txStyles>
    <p:titleStyle>
      <a:lvl1pPr algn="ctr" defTabSz="503999" rtl="0" eaLnBrk="1" latinLnBrk="0" hangingPunct="1"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503999" rtl="0" eaLnBrk="1" latinLnBrk="0" hangingPunct="1">
        <a:spcBef>
          <a:spcPct val="20000"/>
        </a:spcBef>
        <a:buFont typeface="Arial"/>
        <a:buNone/>
        <a:defRPr sz="1400" b="1" i="0" kern="1200">
          <a:solidFill>
            <a:schemeClr val="accent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03999" indent="0" algn="l" defTabSz="503999" rtl="0" eaLnBrk="1" latinLnBrk="0" hangingPunct="1">
        <a:spcBef>
          <a:spcPct val="20000"/>
        </a:spcBef>
        <a:buFont typeface="Arial"/>
        <a:buNone/>
        <a:defRPr sz="1100" b="0" i="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322993" indent="-314999" algn="l" defTabSz="503999" rtl="0" eaLnBrk="1" latinLnBrk="0" hangingPunct="1">
        <a:spcBef>
          <a:spcPct val="20000"/>
        </a:spcBef>
        <a:buFont typeface="Arial"/>
        <a:buChar char="•"/>
        <a:defRPr sz="1100" b="0" i="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826992" indent="-314999" algn="l" defTabSz="503999" rtl="0" eaLnBrk="1" latinLnBrk="0" hangingPunct="1">
        <a:spcBef>
          <a:spcPct val="20000"/>
        </a:spcBef>
        <a:buFont typeface="Arial"/>
        <a:buChar char="•"/>
        <a:defRPr sz="1100" b="0" i="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267990" indent="-251999" algn="l" defTabSz="503999" rtl="0" eaLnBrk="1" latinLnBrk="0" hangingPunct="1">
        <a:spcBef>
          <a:spcPct val="20000"/>
        </a:spcBef>
        <a:buFont typeface="Arial"/>
        <a:buChar char="•"/>
        <a:defRPr sz="1543" kern="1200">
          <a:solidFill>
            <a:schemeClr val="tx1"/>
          </a:solidFill>
          <a:latin typeface="+mn-lt"/>
          <a:ea typeface="+mn-ea"/>
          <a:cs typeface="+mn-cs"/>
        </a:defRPr>
      </a:lvl5pPr>
      <a:lvl6pPr marL="2771988" indent="-251999" algn="l" defTabSz="503999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6pPr>
      <a:lvl7pPr marL="3275986" indent="-251999" algn="l" defTabSz="503999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7pPr>
      <a:lvl8pPr marL="3779983" indent="-251999" algn="l" defTabSz="503999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8pPr>
      <a:lvl9pPr marL="4283980" indent="-251999" algn="l" defTabSz="503999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99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95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94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991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988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986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984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982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pPr lvl="0"/>
            <a:r>
              <a:rPr lang="es-ES_tradnl" dirty="0">
                <a:solidFill>
                  <a:schemeClr val="accent1"/>
                </a:solidFill>
              </a:rPr>
              <a:t>Claves para la construcción de un espacio sanitario único</a:t>
            </a:r>
          </a:p>
        </p:txBody>
      </p:sp>
      <p:sp>
        <p:nvSpPr>
          <p:cNvPr id="5" name="Marcador de contenido 2"/>
          <p:cNvSpPr>
            <a:spLocks noGrp="1"/>
          </p:cNvSpPr>
          <p:nvPr>
            <p:ph idx="13"/>
          </p:nvPr>
        </p:nvSpPr>
        <p:spPr/>
        <p:txBody>
          <a:bodyPr>
            <a:normAutofit fontScale="92500" lnSpcReduction="20000"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s-ES_tradnl" dirty="0"/>
              <a:t>Marta Villanueva Fernández</a:t>
            </a:r>
          </a:p>
          <a:p>
            <a:pPr lvl="0"/>
            <a:endParaRPr lang="es-ES_tradnl" dirty="0"/>
          </a:p>
          <a:p>
            <a:pPr lvl="0"/>
            <a:endParaRPr lang="es-ES_tradnl" dirty="0"/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EE01C76F-E34B-2544-A77A-A31CDFB572C3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>
            <a:normAutofit/>
          </a:bodyPr>
          <a:lstStyle/>
          <a:p>
            <a:r>
              <a:rPr lang="es-ES" dirty="0"/>
              <a:t>Directora general de la Fundación IDIS (Instituto para el Desarrollo e Integración de la Sanidad).</a:t>
            </a:r>
          </a:p>
        </p:txBody>
      </p:sp>
    </p:spTree>
    <p:extLst>
      <p:ext uri="{BB962C8B-B14F-4D97-AF65-F5344CB8AC3E}">
        <p14:creationId xmlns:p14="http://schemas.microsoft.com/office/powerpoint/2010/main" val="2907040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número de diapositiva 2">
            <a:extLst>
              <a:ext uri="{FF2B5EF4-FFF2-40B4-BE49-F238E27FC236}">
                <a16:creationId xmlns:a16="http://schemas.microsoft.com/office/drawing/2014/main" id="{6946700B-2940-D54D-94BB-1B385EB07C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2</a:t>
            </a:fld>
            <a:endParaRPr lang="es-ES" dirty="0"/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3D94D8C2-2AC4-7945-BD84-B8295E8161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75815E-0729-5C4D-8FDD-AD65EE08FA1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Claves para la construcción de un espacio sanitario único</a:t>
            </a:r>
          </a:p>
        </p:txBody>
      </p:sp>
      <p:sp>
        <p:nvSpPr>
          <p:cNvPr id="5" name="Google Shape;114;gf9be3a8297_0_14">
            <a:extLst>
              <a:ext uri="{FF2B5EF4-FFF2-40B4-BE49-F238E27FC236}">
                <a16:creationId xmlns:a16="http://schemas.microsoft.com/office/drawing/2014/main" id="{0E1925D4-47CC-4CC7-B5D6-F5E58BAB9764}"/>
              </a:ext>
            </a:extLst>
          </p:cNvPr>
          <p:cNvSpPr txBox="1"/>
          <p:nvPr/>
        </p:nvSpPr>
        <p:spPr>
          <a:xfrm>
            <a:off x="432883" y="1471988"/>
            <a:ext cx="2534251" cy="1167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lnSpc>
                <a:spcPct val="85000"/>
              </a:lnSpc>
              <a:buClr>
                <a:schemeClr val="dk1"/>
              </a:buClr>
              <a:buSzPts val="1100"/>
            </a:pPr>
            <a:r>
              <a:rPr lang="es-ES" sz="2100" b="1" dirty="0">
                <a:solidFill>
                  <a:schemeClr val="accent6">
                    <a:lumMod val="75000"/>
                  </a:schemeClr>
                </a:solidFill>
                <a:latin typeface="Titillium Web"/>
                <a:ea typeface="Titillium Web"/>
                <a:cs typeface="Titillium Web"/>
                <a:sym typeface="Titillium Web"/>
              </a:rPr>
              <a:t>Digitalización en Salud</a:t>
            </a:r>
            <a:endParaRPr sz="2100" b="1" dirty="0">
              <a:solidFill>
                <a:schemeClr val="accent6">
                  <a:lumMod val="75000"/>
                </a:schemeClr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>
              <a:lnSpc>
                <a:spcPct val="85000"/>
              </a:lnSpc>
              <a:buClr>
                <a:schemeClr val="dk1"/>
              </a:buClr>
              <a:buSzPts val="1100"/>
            </a:pPr>
            <a:r>
              <a:rPr lang="es-ES" sz="2100" b="1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en salud</a:t>
            </a:r>
            <a:endParaRPr sz="2100" b="1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>
              <a:lnSpc>
                <a:spcPct val="85000"/>
              </a:lnSpc>
              <a:buClr>
                <a:srgbClr val="000000"/>
              </a:buClr>
              <a:buSzPts val="4800"/>
            </a:pPr>
            <a:endParaRPr sz="2100" b="1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6" name="Google Shape;115;gf9be3a8297_0_14">
            <a:extLst>
              <a:ext uri="{FF2B5EF4-FFF2-40B4-BE49-F238E27FC236}">
                <a16:creationId xmlns:a16="http://schemas.microsoft.com/office/drawing/2014/main" id="{63AC9E17-5DDC-4656-9507-DB363EE0C87C}"/>
              </a:ext>
            </a:extLst>
          </p:cNvPr>
          <p:cNvSpPr txBox="1"/>
          <p:nvPr/>
        </p:nvSpPr>
        <p:spPr>
          <a:xfrm>
            <a:off x="1967486" y="4767264"/>
            <a:ext cx="6375600" cy="230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r>
              <a:rPr lang="es-ES" sz="600" dirty="0">
                <a:solidFill>
                  <a:schemeClr val="accent6">
                    <a:lumMod val="75000"/>
                  </a:schemeClr>
                </a:solidFill>
                <a:latin typeface="Titillium Web"/>
                <a:ea typeface="Titillium Web"/>
                <a:cs typeface="Titillium Web"/>
                <a:sym typeface="Titillium Web"/>
              </a:rPr>
              <a:t>Fuente: ACCENTURE, INFORME SANIDAD DIGITAL 2020 / ENCUESTA SANIDAD DIGITAL 2020. </a:t>
            </a:r>
            <a:r>
              <a:rPr lang="es-ES" sz="600" dirty="0" err="1">
                <a:solidFill>
                  <a:schemeClr val="accent6">
                    <a:lumMod val="75000"/>
                  </a:schemeClr>
                </a:solidFill>
                <a:latin typeface="Titillium Web"/>
                <a:ea typeface="Titillium Web"/>
                <a:cs typeface="Titillium Web"/>
                <a:sym typeface="Titillium Web"/>
              </a:rPr>
              <a:t>DAtos</a:t>
            </a:r>
            <a:r>
              <a:rPr lang="es-ES" sz="600" dirty="0">
                <a:solidFill>
                  <a:schemeClr val="accent6">
                    <a:lumMod val="75000"/>
                  </a:schemeClr>
                </a:solidFill>
                <a:latin typeface="Titillium Web"/>
                <a:ea typeface="Titillium Web"/>
                <a:cs typeface="Titillium Web"/>
                <a:sym typeface="Titillium Web"/>
              </a:rPr>
              <a:t> recogidos en el Informe Sanidad Privada, Aportando Valor. Análisis de situación 2021.</a:t>
            </a:r>
            <a:endParaRPr sz="600" dirty="0">
              <a:solidFill>
                <a:schemeClr val="accent6">
                  <a:lumMod val="75000"/>
                </a:schemeClr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7" name="Google Shape;116;gf9be3a8297_0_14">
            <a:extLst>
              <a:ext uri="{FF2B5EF4-FFF2-40B4-BE49-F238E27FC236}">
                <a16:creationId xmlns:a16="http://schemas.microsoft.com/office/drawing/2014/main" id="{484298EE-4461-4D0B-8D16-3EC56B58914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6099" y="774282"/>
            <a:ext cx="3537956" cy="2471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17;gf9be3a8297_0_14">
            <a:extLst>
              <a:ext uri="{FF2B5EF4-FFF2-40B4-BE49-F238E27FC236}">
                <a16:creationId xmlns:a16="http://schemas.microsoft.com/office/drawing/2014/main" id="{5F25BF4C-0C36-4E70-A7B0-0766087F1C6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1143" b="1143"/>
          <a:stretch/>
        </p:blipFill>
        <p:spPr>
          <a:xfrm>
            <a:off x="2708309" y="2479838"/>
            <a:ext cx="3537956" cy="2471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18;gf9be3a8297_0_14">
            <a:extLst>
              <a:ext uri="{FF2B5EF4-FFF2-40B4-BE49-F238E27FC236}">
                <a16:creationId xmlns:a16="http://schemas.microsoft.com/office/drawing/2014/main" id="{15B1A7BB-C48B-4976-BD6B-D457B899F53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29401" y="774282"/>
            <a:ext cx="3537956" cy="2471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19;gf9be3a8297_0_14">
            <a:extLst>
              <a:ext uri="{FF2B5EF4-FFF2-40B4-BE49-F238E27FC236}">
                <a16:creationId xmlns:a16="http://schemas.microsoft.com/office/drawing/2014/main" id="{F6B6816C-1659-45D5-A797-39B20C43A4C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t="1143" b="1143"/>
          <a:stretch/>
        </p:blipFill>
        <p:spPr>
          <a:xfrm>
            <a:off x="5521611" y="2479838"/>
            <a:ext cx="3537956" cy="2471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20;gf9be3a8297_0_14">
            <a:extLst>
              <a:ext uri="{FF2B5EF4-FFF2-40B4-BE49-F238E27FC236}">
                <a16:creationId xmlns:a16="http://schemas.microsoft.com/office/drawing/2014/main" id="{9945F053-82DE-4F94-86A1-F353CC6CD810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t="1143" b="1143"/>
          <a:stretch/>
        </p:blipFill>
        <p:spPr>
          <a:xfrm>
            <a:off x="-66020" y="2479838"/>
            <a:ext cx="3537956" cy="24712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3846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allAtOnce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número de diapositiva 2">
            <a:extLst>
              <a:ext uri="{FF2B5EF4-FFF2-40B4-BE49-F238E27FC236}">
                <a16:creationId xmlns:a16="http://schemas.microsoft.com/office/drawing/2014/main" id="{6946700B-2940-D54D-94BB-1B385EB07C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3</a:t>
            </a:fld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75815E-0729-5C4D-8FDD-AD65EE08FA1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Claves para la construcción de un espacio sanitario único</a:t>
            </a:r>
          </a:p>
        </p:txBody>
      </p:sp>
      <p:sp>
        <p:nvSpPr>
          <p:cNvPr id="6" name="Google Shape;115;gf9be3a8297_0_14">
            <a:extLst>
              <a:ext uri="{FF2B5EF4-FFF2-40B4-BE49-F238E27FC236}">
                <a16:creationId xmlns:a16="http://schemas.microsoft.com/office/drawing/2014/main" id="{63AC9E17-5DDC-4656-9507-DB363EE0C87C}"/>
              </a:ext>
            </a:extLst>
          </p:cNvPr>
          <p:cNvSpPr txBox="1"/>
          <p:nvPr/>
        </p:nvSpPr>
        <p:spPr>
          <a:xfrm>
            <a:off x="1967486" y="4767264"/>
            <a:ext cx="6375600" cy="230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r>
              <a:rPr lang="es-ES" sz="600" dirty="0">
                <a:solidFill>
                  <a:schemeClr val="accent6">
                    <a:lumMod val="75000"/>
                  </a:schemeClr>
                </a:solidFill>
                <a:latin typeface="Titillium Web"/>
                <a:ea typeface="Titillium Web"/>
                <a:cs typeface="Titillium Web"/>
                <a:sym typeface="Titillium Web"/>
              </a:rPr>
              <a:t>Fuente: ACCENTURE, INFORME SANIDAD DIGITAL 2020 / ENCUESTA SANIDAD DIGITAL 2020. </a:t>
            </a:r>
            <a:r>
              <a:rPr lang="es-ES" sz="600" dirty="0" err="1">
                <a:solidFill>
                  <a:schemeClr val="accent6">
                    <a:lumMod val="75000"/>
                  </a:schemeClr>
                </a:solidFill>
                <a:latin typeface="Titillium Web"/>
                <a:ea typeface="Titillium Web"/>
                <a:cs typeface="Titillium Web"/>
                <a:sym typeface="Titillium Web"/>
              </a:rPr>
              <a:t>DAtos</a:t>
            </a:r>
            <a:r>
              <a:rPr lang="es-ES" sz="600" dirty="0">
                <a:solidFill>
                  <a:schemeClr val="accent6">
                    <a:lumMod val="75000"/>
                  </a:schemeClr>
                </a:solidFill>
                <a:latin typeface="Titillium Web"/>
                <a:ea typeface="Titillium Web"/>
                <a:cs typeface="Titillium Web"/>
                <a:sym typeface="Titillium Web"/>
              </a:rPr>
              <a:t> recogidos en el Informe Sanidad Privada, Aportando Valor. Análisis de situación 2021.</a:t>
            </a:r>
            <a:endParaRPr sz="600" dirty="0">
              <a:solidFill>
                <a:schemeClr val="accent6">
                  <a:lumMod val="75000"/>
                </a:schemeClr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386CFE2-009E-4C1A-98F7-B0F648AB81E1}"/>
              </a:ext>
            </a:extLst>
          </p:cNvPr>
          <p:cNvSpPr txBox="1"/>
          <p:nvPr/>
        </p:nvSpPr>
        <p:spPr>
          <a:xfrm>
            <a:off x="618665" y="1395643"/>
            <a:ext cx="4572000" cy="1044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buClr>
                <a:srgbClr val="000000"/>
              </a:buClr>
              <a:buSzPts val="4800"/>
            </a:pPr>
            <a:r>
              <a:rPr lang="es-ES" sz="1800" b="1" dirty="0">
                <a:solidFill>
                  <a:schemeClr val="accent6">
                    <a:lumMod val="75000"/>
                  </a:schemeClr>
                </a:solidFill>
                <a:latin typeface="Titillium Web"/>
                <a:ea typeface="Titillium Web"/>
                <a:cs typeface="Titillium Web"/>
                <a:sym typeface="Titillium Web"/>
              </a:rPr>
              <a:t>La crisis que hemos sufrido a causa de la pandemia ha acelerado el proceso de adopción de la telemedicina y la transformación digital </a:t>
            </a:r>
          </a:p>
        </p:txBody>
      </p:sp>
      <p:pic>
        <p:nvPicPr>
          <p:cNvPr id="15" name="Google Shape;141;gf620a22c49_0_34">
            <a:extLst>
              <a:ext uri="{FF2B5EF4-FFF2-40B4-BE49-F238E27FC236}">
                <a16:creationId xmlns:a16="http://schemas.microsoft.com/office/drawing/2014/main" id="{6CD07BF2-9A46-4D0C-8E02-D218E97009E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132" y="2312569"/>
            <a:ext cx="7665936" cy="25618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8316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8C5D5444-C148-45EE-9F6E-6DF64F329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5B3028-C181-4550-AE52-AED517F1AACE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Claves para la construcción de un espacio sanitario único</a:t>
            </a:r>
          </a:p>
          <a:p>
            <a:endParaRPr lang="es-ES" dirty="0"/>
          </a:p>
        </p:txBody>
      </p:sp>
      <p:pic>
        <p:nvPicPr>
          <p:cNvPr id="4" name="Google Shape;231;gf620a22c49_0_200">
            <a:extLst>
              <a:ext uri="{FF2B5EF4-FFF2-40B4-BE49-F238E27FC236}">
                <a16:creationId xmlns:a16="http://schemas.microsoft.com/office/drawing/2014/main" id="{7E1F79B0-5846-4EF6-99BA-07BE5CCE32B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26973" y="750206"/>
            <a:ext cx="6532121" cy="445005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32;gf620a22c49_0_200">
            <a:extLst>
              <a:ext uri="{FF2B5EF4-FFF2-40B4-BE49-F238E27FC236}">
                <a16:creationId xmlns:a16="http://schemas.microsoft.com/office/drawing/2014/main" id="{042EE14F-A804-42D9-9A41-986FE9C88E69}"/>
              </a:ext>
            </a:extLst>
          </p:cNvPr>
          <p:cNvSpPr txBox="1"/>
          <p:nvPr/>
        </p:nvSpPr>
        <p:spPr>
          <a:xfrm>
            <a:off x="478856" y="1596918"/>
            <a:ext cx="2458350" cy="2276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lnSpc>
                <a:spcPct val="85000"/>
              </a:lnSpc>
              <a:buClr>
                <a:schemeClr val="dk1"/>
              </a:buClr>
              <a:buSzPts val="1100"/>
            </a:pPr>
            <a:r>
              <a:rPr lang="es-ES" sz="2625" b="1" dirty="0">
                <a:solidFill>
                  <a:schemeClr val="accent6">
                    <a:lumMod val="75000"/>
                  </a:schemeClr>
                </a:solidFill>
                <a:latin typeface="Titillium Web"/>
                <a:ea typeface="Titillium Web"/>
                <a:cs typeface="Titillium Web"/>
                <a:sym typeface="Titillium Web"/>
              </a:rPr>
              <a:t>Identificación </a:t>
            </a:r>
            <a:endParaRPr sz="2625" b="1" dirty="0">
              <a:solidFill>
                <a:schemeClr val="accent6">
                  <a:lumMod val="75000"/>
                </a:schemeClr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>
              <a:lnSpc>
                <a:spcPct val="85000"/>
              </a:lnSpc>
              <a:buClr>
                <a:schemeClr val="dk1"/>
              </a:buClr>
              <a:buSzPts val="1100"/>
            </a:pPr>
            <a:r>
              <a:rPr lang="es-ES" sz="2625" b="1" dirty="0">
                <a:solidFill>
                  <a:schemeClr val="accent6">
                    <a:lumMod val="75000"/>
                  </a:schemeClr>
                </a:solidFill>
                <a:latin typeface="Titillium Web"/>
                <a:ea typeface="Titillium Web"/>
                <a:cs typeface="Titillium Web"/>
                <a:sym typeface="Titillium Web"/>
              </a:rPr>
              <a:t>de los perfiles </a:t>
            </a:r>
            <a:r>
              <a:rPr lang="es-ES" sz="2625" b="1" dirty="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s pacientes </a:t>
            </a:r>
            <a:endParaRPr sz="2625" b="1" dirty="0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>
              <a:lnSpc>
                <a:spcPct val="85000"/>
              </a:lnSpc>
              <a:buClr>
                <a:srgbClr val="000000"/>
              </a:buClr>
              <a:buSzPts val="4800"/>
            </a:pPr>
            <a:r>
              <a:rPr lang="es-ES" sz="2250" dirty="0">
                <a:solidFill>
                  <a:schemeClr val="accent6">
                    <a:lumMod val="75000"/>
                  </a:schemeClr>
                </a:solidFill>
                <a:latin typeface="Titillium Web"/>
                <a:ea typeface="Titillium Web"/>
                <a:cs typeface="Titillium Web"/>
                <a:sym typeface="Titillium Web"/>
              </a:rPr>
              <a:t>en función de su predisposición hacia la atención digital</a:t>
            </a:r>
            <a:endParaRPr sz="2250" dirty="0">
              <a:solidFill>
                <a:schemeClr val="accent6">
                  <a:lumMod val="75000"/>
                </a:schemeClr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3042959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8C5D5444-C148-45EE-9F6E-6DF64F329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5B3028-C181-4550-AE52-AED517F1AACE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Claves para la construcción de un espacio sanitario único</a:t>
            </a:r>
          </a:p>
          <a:p>
            <a:endParaRPr lang="es-ES" dirty="0"/>
          </a:p>
        </p:txBody>
      </p:sp>
      <p:pic>
        <p:nvPicPr>
          <p:cNvPr id="6" name="Google Shape;413;gf9be3a8297_0_161">
            <a:extLst>
              <a:ext uri="{FF2B5EF4-FFF2-40B4-BE49-F238E27FC236}">
                <a16:creationId xmlns:a16="http://schemas.microsoft.com/office/drawing/2014/main" id="{F6C5AE0A-6CAD-43F3-9E2D-44B19FAAA93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92490" y="491412"/>
            <a:ext cx="6266604" cy="472129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414;gf9be3a8297_0_161">
            <a:extLst>
              <a:ext uri="{FF2B5EF4-FFF2-40B4-BE49-F238E27FC236}">
                <a16:creationId xmlns:a16="http://schemas.microsoft.com/office/drawing/2014/main" id="{B586A5D8-B314-4FE7-A9C5-CEB7452E1C8F}"/>
              </a:ext>
            </a:extLst>
          </p:cNvPr>
          <p:cNvSpPr txBox="1"/>
          <p:nvPr/>
        </p:nvSpPr>
        <p:spPr>
          <a:xfrm>
            <a:off x="478856" y="1579483"/>
            <a:ext cx="2458350" cy="2276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lnSpc>
                <a:spcPct val="85000"/>
              </a:lnSpc>
              <a:buClr>
                <a:schemeClr val="dk1"/>
              </a:buClr>
              <a:buSzPts val="4800"/>
            </a:pPr>
            <a:r>
              <a:rPr lang="es-ES" sz="1875" dirty="0">
                <a:solidFill>
                  <a:schemeClr val="accent6">
                    <a:lumMod val="75000"/>
                  </a:schemeClr>
                </a:solidFill>
                <a:latin typeface="Titillium Web"/>
                <a:ea typeface="Titillium Web"/>
                <a:cs typeface="Titillium Web"/>
                <a:sym typeface="Titillium Web"/>
              </a:rPr>
              <a:t>Ante una misma experiencia ideal</a:t>
            </a:r>
            <a:endParaRPr sz="2250" b="1" dirty="0">
              <a:solidFill>
                <a:schemeClr val="accent6">
                  <a:lumMod val="75000"/>
                </a:schemeClr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>
              <a:lnSpc>
                <a:spcPct val="85000"/>
              </a:lnSpc>
              <a:buClr>
                <a:schemeClr val="dk1"/>
              </a:buClr>
              <a:buSzPts val="1100"/>
            </a:pPr>
            <a:r>
              <a:rPr lang="es-ES" sz="2625" b="1" dirty="0">
                <a:solidFill>
                  <a:schemeClr val="accent6">
                    <a:lumMod val="75000"/>
                  </a:schemeClr>
                </a:solidFill>
                <a:latin typeface="Titillium Web"/>
                <a:ea typeface="Titillium Web"/>
                <a:cs typeface="Titillium Web"/>
                <a:sym typeface="Titillium Web"/>
              </a:rPr>
              <a:t>Los pacientes más digitales perciben una mayor mejora de salud </a:t>
            </a:r>
            <a:endParaRPr sz="2250" dirty="0">
              <a:solidFill>
                <a:schemeClr val="accent6">
                  <a:lumMod val="75000"/>
                </a:schemeClr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2194054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8C5D5444-C148-45EE-9F6E-6DF64F329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5B3028-C181-4550-AE52-AED517F1AACE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Claves para la construcción de un espacio sanitario único</a:t>
            </a:r>
          </a:p>
          <a:p>
            <a:endParaRPr lang="es-ES" dirty="0"/>
          </a:p>
        </p:txBody>
      </p:sp>
      <p:sp>
        <p:nvSpPr>
          <p:cNvPr id="8" name="Google Shape;435;gf9be3a8297_0_197">
            <a:extLst>
              <a:ext uri="{FF2B5EF4-FFF2-40B4-BE49-F238E27FC236}">
                <a16:creationId xmlns:a16="http://schemas.microsoft.com/office/drawing/2014/main" id="{EC65A182-869B-44F4-8B23-F16034308E2B}"/>
              </a:ext>
            </a:extLst>
          </p:cNvPr>
          <p:cNvSpPr txBox="1"/>
          <p:nvPr/>
        </p:nvSpPr>
        <p:spPr>
          <a:xfrm>
            <a:off x="2012699" y="4093746"/>
            <a:ext cx="5529150" cy="500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lnSpc>
                <a:spcPct val="85000"/>
              </a:lnSpc>
              <a:buClr>
                <a:srgbClr val="000000"/>
              </a:buClr>
              <a:buSzPts val="4800"/>
            </a:pPr>
            <a:r>
              <a:rPr lang="es-ES" sz="1650" b="1" dirty="0">
                <a:solidFill>
                  <a:schemeClr val="accent6">
                    <a:lumMod val="75000"/>
                  </a:schemeClr>
                </a:solidFill>
                <a:latin typeface="Titillium Web"/>
                <a:ea typeface="Titillium Web"/>
                <a:cs typeface="Titillium Web"/>
                <a:sym typeface="Titillium Web"/>
              </a:rPr>
              <a:t> La crisis nos ha obligado a acelerar; ahora no podemos permitirnos desaprovechar la tracción que hemos cogido.  </a:t>
            </a:r>
            <a:endParaRPr sz="1650" b="1" dirty="0">
              <a:solidFill>
                <a:schemeClr val="accent6">
                  <a:lumMod val="75000"/>
                </a:schemeClr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9" name="Google Shape;436;gf9be3a8297_0_197">
            <a:extLst>
              <a:ext uri="{FF2B5EF4-FFF2-40B4-BE49-F238E27FC236}">
                <a16:creationId xmlns:a16="http://schemas.microsoft.com/office/drawing/2014/main" id="{722A8AC1-5876-40F2-A348-224E173315C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1974" y="740469"/>
            <a:ext cx="3293588" cy="3554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437;gf9be3a8297_0_197">
            <a:extLst>
              <a:ext uri="{FF2B5EF4-FFF2-40B4-BE49-F238E27FC236}">
                <a16:creationId xmlns:a16="http://schemas.microsoft.com/office/drawing/2014/main" id="{3717D275-9941-43BA-8AA3-2EA95AB4B084}"/>
              </a:ext>
            </a:extLst>
          </p:cNvPr>
          <p:cNvPicPr preferRelativeResize="0"/>
          <p:nvPr/>
        </p:nvPicPr>
        <p:blipFill>
          <a:blip r:embed="rId3"/>
          <a:srcRect/>
          <a:stretch/>
        </p:blipFill>
        <p:spPr>
          <a:xfrm>
            <a:off x="2700824" y="740469"/>
            <a:ext cx="3298410" cy="3554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438;gf9be3a8297_0_197">
            <a:extLst>
              <a:ext uri="{FF2B5EF4-FFF2-40B4-BE49-F238E27FC236}">
                <a16:creationId xmlns:a16="http://schemas.microsoft.com/office/drawing/2014/main" id="{DF75A9BC-6FA1-4817-8132-436B64DBFB8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74499" y="740469"/>
            <a:ext cx="3293588" cy="35547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5593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8C5D5444-C148-45EE-9F6E-6DF64F329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6" y="1130767"/>
            <a:ext cx="8178787" cy="3463855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5B3028-C181-4550-AE52-AED517F1AACE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Claves para la construcción de un espacio sanitario único</a:t>
            </a:r>
          </a:p>
          <a:p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F5428011-7FC4-468D-83FB-CEEA3FDF55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81" y="2020452"/>
            <a:ext cx="2418588" cy="153829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3" name="Rectangle 55">
            <a:extLst>
              <a:ext uri="{FF2B5EF4-FFF2-40B4-BE49-F238E27FC236}">
                <a16:creationId xmlns:a16="http://schemas.microsoft.com/office/drawing/2014/main" id="{A95168DA-357D-4472-A419-63D674CC6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8616" y="1327522"/>
            <a:ext cx="5505051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/>
            <a:r>
              <a:rPr lang="es-ES" altLang="es-ES" sz="1600" b="1" dirty="0">
                <a:solidFill>
                  <a:schemeClr val="accent6">
                    <a:lumMod val="75000"/>
                  </a:schemeClr>
                </a:solidFill>
                <a:latin typeface="Titillium Web"/>
              </a:rPr>
              <a:t>La ausencia de datos compartidos </a:t>
            </a:r>
            <a:r>
              <a:rPr lang="es-ES" altLang="es-ES" sz="1600" dirty="0">
                <a:solidFill>
                  <a:schemeClr val="accent6">
                    <a:lumMod val="75000"/>
                  </a:schemeClr>
                </a:solidFill>
                <a:latin typeface="Titillium Web"/>
              </a:rPr>
              <a:t>en el ámbito privado impide tener una visión completa del historial del paciente influyendo en la calidad del servicio e incrementando los costes. Las tendencias de la industria, aceleradas por la pandemia, avalan </a:t>
            </a:r>
            <a:r>
              <a:rPr lang="es-ES" altLang="es-ES" sz="1600" b="1" dirty="0">
                <a:solidFill>
                  <a:schemeClr val="accent6">
                    <a:lumMod val="75000"/>
                  </a:schemeClr>
                </a:solidFill>
                <a:latin typeface="Titillium Web"/>
              </a:rPr>
              <a:t>un modelo en el que el paciente perciba que es el dueño</a:t>
            </a:r>
            <a:r>
              <a:rPr lang="es-ES" altLang="es-ES" sz="1600" dirty="0">
                <a:solidFill>
                  <a:schemeClr val="accent6">
                    <a:lumMod val="75000"/>
                  </a:schemeClr>
                </a:solidFill>
                <a:latin typeface="Titillium Web"/>
              </a:rPr>
              <a:t> de sus datos.</a:t>
            </a:r>
          </a:p>
          <a:p>
            <a:pPr algn="just"/>
            <a:endParaRPr lang="es-ES" altLang="es-ES" sz="1600" b="1" dirty="0">
              <a:solidFill>
                <a:schemeClr val="accent6">
                  <a:lumMod val="75000"/>
                </a:schemeClr>
              </a:solidFill>
              <a:latin typeface="Titillium Web"/>
            </a:endParaRPr>
          </a:p>
          <a:p>
            <a:pPr algn="just"/>
            <a:r>
              <a:rPr lang="es-ES" altLang="es-ES" sz="1600" b="1" dirty="0">
                <a:solidFill>
                  <a:schemeClr val="accent6">
                    <a:lumMod val="75000"/>
                  </a:schemeClr>
                </a:solidFill>
                <a:latin typeface="Titillium Web"/>
              </a:rPr>
              <a:t>La Fundación IDIS, </a:t>
            </a:r>
            <a:r>
              <a:rPr lang="es-ES" altLang="es-ES" sz="1600" dirty="0">
                <a:solidFill>
                  <a:schemeClr val="accent6">
                    <a:lumMod val="75000"/>
                  </a:schemeClr>
                </a:solidFill>
                <a:latin typeface="Titillium Web"/>
              </a:rPr>
              <a:t>inicia la senda de una </a:t>
            </a:r>
            <a:r>
              <a:rPr lang="es-ES" altLang="es-ES" sz="1600" b="1" dirty="0">
                <a:solidFill>
                  <a:schemeClr val="accent6">
                    <a:lumMod val="75000"/>
                  </a:schemeClr>
                </a:solidFill>
                <a:latin typeface="Titillium Web"/>
              </a:rPr>
              <a:t>plataforma tecnológica interoperable</a:t>
            </a:r>
            <a:r>
              <a:rPr lang="es-ES" altLang="es-ES" sz="1600" dirty="0">
                <a:solidFill>
                  <a:schemeClr val="accent6">
                    <a:lumMod val="75000"/>
                  </a:schemeClr>
                </a:solidFill>
                <a:latin typeface="Titillium Web"/>
              </a:rPr>
              <a:t>, que permita a los pacientes compartir sus datos clínicos con profesionales de diferentes grupos hospitalarios.</a:t>
            </a:r>
          </a:p>
        </p:txBody>
      </p:sp>
    </p:spTree>
    <p:extLst>
      <p:ext uri="{BB962C8B-B14F-4D97-AF65-F5344CB8AC3E}">
        <p14:creationId xmlns:p14="http://schemas.microsoft.com/office/powerpoint/2010/main" val="3573074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8C5D5444-C148-45EE-9F6E-6DF64F329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097" y="1027116"/>
            <a:ext cx="8178787" cy="3463855"/>
          </a:xfrm>
        </p:spPr>
        <p:txBody>
          <a:bodyPr>
            <a:normAutofit/>
          </a:bodyPr>
          <a:lstStyle/>
          <a:p>
            <a:r>
              <a:rPr lang="es-ES" altLang="es-ES" sz="1600" b="1" dirty="0">
                <a:solidFill>
                  <a:schemeClr val="accent6">
                    <a:lumMod val="75000"/>
                  </a:schemeClr>
                </a:solidFill>
                <a:latin typeface="Titillium Web"/>
              </a:rPr>
              <a:t>Beneficios</a:t>
            </a:r>
          </a:p>
          <a:p>
            <a:endParaRPr lang="es-ES" altLang="es-ES" sz="1600" b="1" dirty="0">
              <a:solidFill>
                <a:schemeClr val="accent6">
                  <a:lumMod val="75000"/>
                </a:schemeClr>
              </a:solidFill>
              <a:latin typeface="Titillium Web"/>
            </a:endParaRPr>
          </a:p>
          <a:p>
            <a:endParaRPr lang="es-ES" altLang="es-ES" dirty="0">
              <a:solidFill>
                <a:schemeClr val="accent6">
                  <a:lumMod val="75000"/>
                </a:schemeClr>
              </a:solidFill>
              <a:latin typeface="Titillium Web"/>
            </a:endParaRPr>
          </a:p>
          <a:p>
            <a:endParaRPr lang="es-ES" altLang="es-ES" sz="1400" b="1" dirty="0">
              <a:solidFill>
                <a:schemeClr val="accent6">
                  <a:lumMod val="75000"/>
                </a:schemeClr>
              </a:solidFill>
              <a:latin typeface="Titillium Web"/>
            </a:endParaRPr>
          </a:p>
          <a:p>
            <a:endParaRPr lang="es-ES" dirty="0">
              <a:solidFill>
                <a:schemeClr val="bg1">
                  <a:lumMod val="50000"/>
                </a:schemeClr>
              </a:solidFill>
              <a:latin typeface="Titillium Web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5B3028-C181-4550-AE52-AED517F1AACE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Claves para la construcción de un espacio sanitario único</a:t>
            </a:r>
          </a:p>
          <a:p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F5428011-7FC4-468D-83FB-CEEA3FDF55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8014" y="999121"/>
            <a:ext cx="1995653" cy="12692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3" name="Rectangle 55">
            <a:extLst>
              <a:ext uri="{FF2B5EF4-FFF2-40B4-BE49-F238E27FC236}">
                <a16:creationId xmlns:a16="http://schemas.microsoft.com/office/drawing/2014/main" id="{A95168DA-357D-4472-A419-63D674CC6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315" y="1217828"/>
            <a:ext cx="8318352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/>
            <a:endParaRPr lang="es-ES" altLang="es-ES" sz="1400" b="1" dirty="0">
              <a:solidFill>
                <a:schemeClr val="accent6">
                  <a:lumMod val="75000"/>
                </a:schemeClr>
              </a:solidFill>
              <a:latin typeface="Titillium Web"/>
            </a:endParaRPr>
          </a:p>
          <a:p>
            <a:pPr algn="just"/>
            <a:r>
              <a:rPr lang="es-ES" altLang="es-ES" sz="1400" b="1" dirty="0">
                <a:solidFill>
                  <a:schemeClr val="accent6">
                    <a:lumMod val="75000"/>
                  </a:schemeClr>
                </a:solidFill>
                <a:latin typeface="Titillium Web"/>
              </a:rPr>
              <a:t>Para pacientes y asegurados:</a:t>
            </a:r>
          </a:p>
          <a:p>
            <a:pPr algn="just"/>
            <a:r>
              <a:rPr lang="es-ES" altLang="es-ES" sz="1400" dirty="0">
                <a:solidFill>
                  <a:schemeClr val="bg1">
                    <a:lumMod val="50000"/>
                  </a:schemeClr>
                </a:solidFill>
                <a:latin typeface="Titillium Web"/>
              </a:rPr>
              <a:t>Incremento de capacidad de elección del servicio médico</a:t>
            </a:r>
          </a:p>
          <a:p>
            <a:pPr algn="just"/>
            <a:r>
              <a:rPr lang="es-ES" altLang="es-ES" sz="1400" dirty="0">
                <a:solidFill>
                  <a:schemeClr val="bg1">
                    <a:lumMod val="50000"/>
                  </a:schemeClr>
                </a:solidFill>
                <a:latin typeface="Titillium Web"/>
              </a:rPr>
              <a:t>Capacidad de acceso a mi historial (soy dueño de mis datos de salud)</a:t>
            </a:r>
          </a:p>
          <a:p>
            <a:pPr algn="just"/>
            <a:r>
              <a:rPr lang="es-ES" altLang="es-ES" sz="1400" dirty="0">
                <a:solidFill>
                  <a:schemeClr val="bg1">
                    <a:lumMod val="50000"/>
                  </a:schemeClr>
                </a:solidFill>
                <a:latin typeface="Titillium Web"/>
              </a:rPr>
              <a:t>Mejora de la calidad del servicio</a:t>
            </a:r>
          </a:p>
          <a:p>
            <a:pPr algn="just"/>
            <a:r>
              <a:rPr lang="es-ES" altLang="es-ES" sz="1400" dirty="0">
                <a:solidFill>
                  <a:schemeClr val="bg1">
                    <a:lumMod val="50000"/>
                  </a:schemeClr>
                </a:solidFill>
                <a:latin typeface="Titillium Web"/>
              </a:rPr>
              <a:t>Mas posibilidades de ofrecer información al profesional sanitario</a:t>
            </a:r>
          </a:p>
          <a:p>
            <a:pPr algn="just"/>
            <a:endParaRPr lang="es-ES" altLang="es-ES" sz="1400" dirty="0">
              <a:solidFill>
                <a:schemeClr val="bg1">
                  <a:lumMod val="50000"/>
                </a:schemeClr>
              </a:solidFill>
              <a:latin typeface="Titillium Web"/>
            </a:endParaRPr>
          </a:p>
          <a:p>
            <a:pPr algn="just"/>
            <a:r>
              <a:rPr lang="es-ES" altLang="es-ES" sz="1400" b="1" dirty="0">
                <a:solidFill>
                  <a:schemeClr val="accent6">
                    <a:lumMod val="75000"/>
                  </a:schemeClr>
                </a:solidFill>
                <a:latin typeface="Titillium Web"/>
              </a:rPr>
              <a:t>Centro Médico/Facultativos:</a:t>
            </a:r>
          </a:p>
          <a:p>
            <a:pPr algn="just"/>
            <a:r>
              <a:rPr lang="es-ES" altLang="es-ES" sz="1400" dirty="0">
                <a:solidFill>
                  <a:schemeClr val="bg1">
                    <a:lumMod val="50000"/>
                  </a:schemeClr>
                </a:solidFill>
                <a:latin typeface="Titillium Web"/>
              </a:rPr>
              <a:t>Mejores diagnósticos al disponer de mas información </a:t>
            </a:r>
          </a:p>
          <a:p>
            <a:pPr algn="just"/>
            <a:r>
              <a:rPr lang="es-ES" altLang="es-ES" sz="1400" dirty="0">
                <a:solidFill>
                  <a:schemeClr val="bg1">
                    <a:lumMod val="50000"/>
                  </a:schemeClr>
                </a:solidFill>
                <a:latin typeface="Titillium Web"/>
              </a:rPr>
              <a:t>Capacidad para interoperar con los datos de salud que un paciente tiene en diferentes clínicas, hospitales y grupos hospitalarios</a:t>
            </a:r>
          </a:p>
          <a:p>
            <a:pPr algn="just"/>
            <a:endParaRPr lang="es-ES" altLang="es-ES" sz="1400" dirty="0">
              <a:solidFill>
                <a:schemeClr val="bg1">
                  <a:lumMod val="50000"/>
                </a:schemeClr>
              </a:solidFill>
              <a:latin typeface="Titillium Web"/>
            </a:endParaRPr>
          </a:p>
          <a:p>
            <a:pPr algn="just"/>
            <a:r>
              <a:rPr lang="es-ES" altLang="es-ES" sz="1400" b="1" dirty="0">
                <a:solidFill>
                  <a:schemeClr val="accent6">
                    <a:lumMod val="75000"/>
                  </a:schemeClr>
                </a:solidFill>
                <a:latin typeface="Titillium Web"/>
              </a:rPr>
              <a:t>Compañías aseguradoras:</a:t>
            </a:r>
          </a:p>
          <a:p>
            <a:pPr algn="just"/>
            <a:r>
              <a:rPr lang="es-ES" altLang="es-ES" sz="1400" dirty="0">
                <a:solidFill>
                  <a:schemeClr val="bg1">
                    <a:lumMod val="50000"/>
                  </a:schemeClr>
                </a:solidFill>
                <a:latin typeface="Titillium Web"/>
              </a:rPr>
              <a:t>Ahorro al evitar duplicidad de pruebas</a:t>
            </a:r>
          </a:p>
          <a:p>
            <a:pPr algn="just"/>
            <a:r>
              <a:rPr lang="es-ES" altLang="es-ES" sz="1400" dirty="0">
                <a:solidFill>
                  <a:schemeClr val="bg1">
                    <a:lumMod val="50000"/>
                  </a:schemeClr>
                </a:solidFill>
                <a:latin typeface="Titillium Web"/>
              </a:rPr>
              <a:t>Mejor atención al asegurado y alto valor añadido en procesos de gestión, facturación, autorizaciones</a:t>
            </a:r>
          </a:p>
          <a:p>
            <a:pPr algn="just"/>
            <a:r>
              <a:rPr lang="es-ES" altLang="es-ES" sz="1400" dirty="0">
                <a:solidFill>
                  <a:schemeClr val="bg1">
                    <a:lumMod val="50000"/>
                  </a:schemeClr>
                </a:solidFill>
                <a:latin typeface="Titillium Web"/>
              </a:rPr>
              <a:t>Acceso de los profesionales del cuadro médico a los datos clínicos a través de sus propios pacientes. </a:t>
            </a:r>
          </a:p>
          <a:p>
            <a:pPr algn="just"/>
            <a:endParaRPr lang="es-ES" altLang="es-ES" sz="1800" dirty="0">
              <a:solidFill>
                <a:schemeClr val="accent6">
                  <a:lumMod val="75000"/>
                </a:schemeClr>
              </a:solidFill>
              <a:latin typeface="Titillium Web"/>
            </a:endParaRPr>
          </a:p>
          <a:p>
            <a:pPr algn="just"/>
            <a:endParaRPr lang="es-ES" altLang="es-ES" sz="1400" dirty="0">
              <a:solidFill>
                <a:schemeClr val="bg1">
                  <a:lumMod val="50000"/>
                </a:schemeClr>
              </a:solidFill>
              <a:latin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1752945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8C5D5444-C148-45EE-9F6E-6DF64F329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altLang="es-ES" sz="1800" b="1" dirty="0">
                <a:solidFill>
                  <a:schemeClr val="accent6">
                    <a:lumMod val="75000"/>
                  </a:schemeClr>
                </a:solidFill>
                <a:latin typeface="Titillium Web"/>
              </a:rPr>
              <a:t>Otros Proyectos en los que colaboramos</a:t>
            </a:r>
          </a:p>
          <a:p>
            <a:endParaRPr lang="es-ES" sz="1800" dirty="0">
              <a:solidFill>
                <a:schemeClr val="accent6">
                  <a:lumMod val="75000"/>
                </a:schemeClr>
              </a:solidFill>
              <a:latin typeface="Titillium Web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5B3028-C181-4550-AE52-AED517F1AACE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Claves para la construcción de un espacio sanitario único</a:t>
            </a:r>
          </a:p>
          <a:p>
            <a:endParaRPr lang="es-ES" dirty="0"/>
          </a:p>
        </p:txBody>
      </p:sp>
      <p:sp>
        <p:nvSpPr>
          <p:cNvPr id="6" name="Rectangle 55">
            <a:extLst>
              <a:ext uri="{FF2B5EF4-FFF2-40B4-BE49-F238E27FC236}">
                <a16:creationId xmlns:a16="http://schemas.microsoft.com/office/drawing/2014/main" id="{BD10F028-1601-4F58-8AFC-566FD8689F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276" y="1621496"/>
            <a:ext cx="8274391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just"/>
            <a:r>
              <a:rPr lang="es-ES" altLang="es-ES" sz="1600" b="1" dirty="0" err="1">
                <a:solidFill>
                  <a:schemeClr val="accent6">
                    <a:lumMod val="75000"/>
                  </a:schemeClr>
                </a:solidFill>
                <a:latin typeface="Titillium Web"/>
              </a:rPr>
              <a:t>IMPaCT</a:t>
            </a:r>
            <a:r>
              <a:rPr lang="es-ES" altLang="es-ES" sz="1600" b="1" dirty="0">
                <a:solidFill>
                  <a:schemeClr val="accent6">
                    <a:lumMod val="75000"/>
                  </a:schemeClr>
                </a:solidFill>
                <a:latin typeface="Titillium Web"/>
              </a:rPr>
              <a:t> Data</a:t>
            </a:r>
          </a:p>
          <a:p>
            <a:pPr algn="just"/>
            <a:endParaRPr lang="es-ES" altLang="es-ES" sz="1600" b="1" dirty="0">
              <a:solidFill>
                <a:schemeClr val="accent6">
                  <a:lumMod val="75000"/>
                </a:schemeClr>
              </a:solidFill>
              <a:latin typeface="Titillium Web"/>
            </a:endParaRPr>
          </a:p>
          <a:p>
            <a:pPr algn="just"/>
            <a:r>
              <a:rPr lang="es-ES" altLang="es-ES" sz="1600" dirty="0">
                <a:solidFill>
                  <a:schemeClr val="accent6">
                    <a:lumMod val="75000"/>
                  </a:schemeClr>
                </a:solidFill>
                <a:latin typeface="Titillium Web"/>
              </a:rPr>
              <a:t>Colaboración en el proyecto de Infraestructura de Medicina de Precisión aplicada a la Ciencia y la Tecnología del Instituto de Salud Carlos III.</a:t>
            </a:r>
          </a:p>
          <a:p>
            <a:pPr algn="just"/>
            <a:r>
              <a:rPr lang="es-ES" altLang="es-ES" sz="1600" dirty="0">
                <a:solidFill>
                  <a:schemeClr val="accent6">
                    <a:lumMod val="75000"/>
                  </a:schemeClr>
                </a:solidFill>
                <a:latin typeface="Titillium Web"/>
              </a:rPr>
              <a:t>Programa de Ciencia de Datos Barcelona </a:t>
            </a:r>
            <a:r>
              <a:rPr lang="es-ES" altLang="es-ES" sz="1600" dirty="0" err="1">
                <a:solidFill>
                  <a:schemeClr val="accent6">
                    <a:lumMod val="75000"/>
                  </a:schemeClr>
                </a:solidFill>
                <a:latin typeface="Titillium Web"/>
              </a:rPr>
              <a:t>Supercomputing</a:t>
            </a:r>
            <a:r>
              <a:rPr lang="es-ES" altLang="es-ES" sz="1600" dirty="0">
                <a:solidFill>
                  <a:schemeClr val="accent6">
                    <a:lumMod val="75000"/>
                  </a:schemeClr>
                </a:solidFill>
                <a:latin typeface="Titillium Web"/>
              </a:rPr>
              <a:t> Center- Centro Nacional de </a:t>
            </a:r>
            <a:r>
              <a:rPr lang="es-ES" altLang="es-ES" sz="1600" dirty="0" err="1">
                <a:solidFill>
                  <a:schemeClr val="accent6">
                    <a:lumMod val="75000"/>
                  </a:schemeClr>
                </a:solidFill>
                <a:latin typeface="Titillium Web"/>
              </a:rPr>
              <a:t>Supercomputaciòn</a:t>
            </a:r>
            <a:r>
              <a:rPr lang="es-ES" altLang="es-ES" sz="1600" dirty="0">
                <a:solidFill>
                  <a:schemeClr val="accent6">
                    <a:lumMod val="75000"/>
                  </a:schemeClr>
                </a:solidFill>
                <a:latin typeface="Titillium Web"/>
              </a:rPr>
              <a:t> (BSC-CNS)</a:t>
            </a:r>
          </a:p>
          <a:p>
            <a:pPr algn="just"/>
            <a:endParaRPr lang="es-ES" altLang="es-ES" sz="1600" dirty="0">
              <a:solidFill>
                <a:schemeClr val="accent6">
                  <a:lumMod val="75000"/>
                </a:schemeClr>
              </a:solidFill>
              <a:latin typeface="Titillium Web"/>
            </a:endParaRPr>
          </a:p>
          <a:p>
            <a:pPr algn="just"/>
            <a:r>
              <a:rPr lang="es-ES" altLang="es-ES" sz="1600" b="1" dirty="0">
                <a:solidFill>
                  <a:schemeClr val="accent6">
                    <a:lumMod val="75000"/>
                  </a:schemeClr>
                </a:solidFill>
                <a:latin typeface="Titillium Web"/>
              </a:rPr>
              <a:t>E-Receta</a:t>
            </a:r>
          </a:p>
          <a:p>
            <a:pPr algn="just"/>
            <a:endParaRPr lang="es-ES" altLang="es-ES" sz="1600" b="1" dirty="0">
              <a:solidFill>
                <a:schemeClr val="accent6">
                  <a:lumMod val="75000"/>
                </a:schemeClr>
              </a:solidFill>
              <a:latin typeface="Titillium Web"/>
            </a:endParaRPr>
          </a:p>
          <a:p>
            <a:pPr algn="just"/>
            <a:r>
              <a:rPr lang="es-ES" sz="1600" dirty="0">
                <a:solidFill>
                  <a:schemeClr val="accent6">
                    <a:lumMod val="75000"/>
                  </a:schemeClr>
                </a:solidFill>
                <a:latin typeface="Titillium Web"/>
              </a:rPr>
              <a:t>Trabajo de coordinación con el Consejo General de Colegios </a:t>
            </a:r>
            <a:r>
              <a:rPr lang="es-ES" sz="1600">
                <a:solidFill>
                  <a:schemeClr val="accent6">
                    <a:lumMod val="75000"/>
                  </a:schemeClr>
                </a:solidFill>
                <a:latin typeface="Titillium Web"/>
              </a:rPr>
              <a:t>Oficiales de </a:t>
            </a:r>
            <a:r>
              <a:rPr lang="es-ES" sz="1600" dirty="0">
                <a:solidFill>
                  <a:schemeClr val="accent6">
                    <a:lumMod val="75000"/>
                  </a:schemeClr>
                </a:solidFill>
                <a:latin typeface="Titillium Web"/>
              </a:rPr>
              <a:t>Médicos y Consejo General de Colegios Farmacéuticos  </a:t>
            </a:r>
            <a:endParaRPr lang="es-ES" altLang="es-ES" sz="1600" dirty="0">
              <a:solidFill>
                <a:schemeClr val="accent6">
                  <a:lumMod val="75000"/>
                </a:schemeClr>
              </a:solidFill>
              <a:latin typeface="Titillium Web"/>
            </a:endParaRPr>
          </a:p>
        </p:txBody>
      </p:sp>
    </p:spTree>
    <p:extLst>
      <p:ext uri="{BB962C8B-B14F-4D97-AF65-F5344CB8AC3E}">
        <p14:creationId xmlns:p14="http://schemas.microsoft.com/office/powerpoint/2010/main" val="3671921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8C5D5444-C148-45EE-9F6E-6DF64F329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908" y="1052184"/>
            <a:ext cx="5414962" cy="3979069"/>
          </a:xfrm>
        </p:spPr>
        <p:txBody>
          <a:bodyPr>
            <a:normAutofit fontScale="40000" lnSpcReduction="20000"/>
          </a:bodyPr>
          <a:lstStyle/>
          <a:p>
            <a:r>
              <a:rPr lang="es-ES" sz="3500" dirty="0"/>
              <a:t>Conclusiones</a:t>
            </a:r>
          </a:p>
          <a:p>
            <a:endParaRPr lang="es-ES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500" dirty="0">
                <a:solidFill>
                  <a:schemeClr val="bg1">
                    <a:lumMod val="50000"/>
                  </a:schemeClr>
                </a:solidFill>
                <a:latin typeface="Titillium Web"/>
                <a:ea typeface="MS PGothic" panose="020B0600070205080204" pitchFamily="34" charset="-128"/>
                <a:cs typeface="+mn-cs"/>
              </a:rPr>
              <a:t>Sin transformación digital no hay integración del sistema </a:t>
            </a:r>
            <a:r>
              <a:rPr lang="es-ES" sz="3500" b="0" dirty="0">
                <a:solidFill>
                  <a:schemeClr val="bg1">
                    <a:lumMod val="50000"/>
                  </a:schemeClr>
                </a:solidFill>
                <a:latin typeface="Titillium Web"/>
                <a:ea typeface="MS PGothic" panose="020B0600070205080204" pitchFamily="34" charset="-128"/>
                <a:cs typeface="+mn-cs"/>
              </a:rPr>
              <a:t>sanitario, ni uso compartido de los datos ni avance en la gobernanza y utilización de los mismos.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500" b="0" dirty="0">
              <a:solidFill>
                <a:schemeClr val="bg1">
                  <a:lumMod val="50000"/>
                </a:schemeClr>
              </a:solidFill>
              <a:latin typeface="Titillium Web"/>
              <a:ea typeface="MS PGothic" panose="020B0600070205080204" pitchFamily="34" charset="-128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500" dirty="0">
                <a:solidFill>
                  <a:schemeClr val="bg1">
                    <a:lumMod val="50000"/>
                  </a:schemeClr>
                </a:solidFill>
                <a:latin typeface="Titillium Web"/>
                <a:ea typeface="MS PGothic" panose="020B0600070205080204" pitchFamily="34" charset="-128"/>
                <a:cs typeface="+mn-cs"/>
              </a:rPr>
              <a:t>Sin integración del sistema sanitario no hay continuidad asistencial</a:t>
            </a:r>
            <a:r>
              <a:rPr lang="es-ES" sz="3500" b="0" dirty="0">
                <a:solidFill>
                  <a:schemeClr val="bg1">
                    <a:lumMod val="50000"/>
                  </a:schemeClr>
                </a:solidFill>
                <a:latin typeface="Titillium Web"/>
                <a:ea typeface="MS PGothic" panose="020B0600070205080204" pitchFamily="34" charset="-128"/>
                <a:cs typeface="+mn-cs"/>
              </a:rPr>
              <a:t>, y por tanto se imposibilita la eficiencia del sistema.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3500" b="0" dirty="0">
              <a:solidFill>
                <a:schemeClr val="bg1">
                  <a:lumMod val="50000"/>
                </a:schemeClr>
              </a:solidFill>
              <a:latin typeface="Titillium Web"/>
              <a:ea typeface="MS PGothic" panose="020B0600070205080204" pitchFamily="34" charset="-128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500" dirty="0">
                <a:solidFill>
                  <a:schemeClr val="bg1">
                    <a:lumMod val="50000"/>
                  </a:schemeClr>
                </a:solidFill>
                <a:latin typeface="Titillium Web"/>
                <a:ea typeface="MS PGothic" panose="020B0600070205080204" pitchFamily="34" charset="-128"/>
                <a:cs typeface="+mn-cs"/>
              </a:rPr>
              <a:t>Sin continuidad asistencial no hay garantía de la construcción de un espacio sanitario único</a:t>
            </a:r>
            <a:r>
              <a:rPr lang="es-ES" sz="3500" b="0" dirty="0">
                <a:solidFill>
                  <a:schemeClr val="bg1">
                    <a:lumMod val="50000"/>
                  </a:schemeClr>
                </a:solidFill>
                <a:latin typeface="Titillium Web"/>
                <a:ea typeface="MS PGothic" panose="020B0600070205080204" pitchFamily="34" charset="-128"/>
                <a:cs typeface="+mn-cs"/>
              </a:rPr>
              <a:t>, que es en suma la vía para trabajar en la mejora de los resultados sanitarios y de salud y por lo tanto en beneficio del paciente y en la calidad del sistema.</a:t>
            </a:r>
          </a:p>
          <a:p>
            <a:endParaRPr lang="es-ES" sz="3500" b="0" dirty="0">
              <a:solidFill>
                <a:schemeClr val="bg1">
                  <a:lumMod val="50000"/>
                </a:schemeClr>
              </a:solidFill>
              <a:latin typeface="Titillium Web"/>
              <a:ea typeface="MS PGothic" panose="020B0600070205080204" pitchFamily="34" charset="-128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3500" b="0" dirty="0">
                <a:solidFill>
                  <a:schemeClr val="bg1">
                    <a:lumMod val="50000"/>
                  </a:schemeClr>
                </a:solidFill>
                <a:latin typeface="Titillium Web"/>
                <a:ea typeface="MS PGothic" panose="020B0600070205080204" pitchFamily="34" charset="-128"/>
                <a:cs typeface="+mn-cs"/>
              </a:rPr>
              <a:t>Desde </a:t>
            </a:r>
            <a:r>
              <a:rPr lang="es-ES" sz="3500" dirty="0">
                <a:solidFill>
                  <a:schemeClr val="bg1">
                    <a:lumMod val="50000"/>
                  </a:schemeClr>
                </a:solidFill>
                <a:latin typeface="Titillium Web"/>
                <a:ea typeface="MS PGothic" panose="020B0600070205080204" pitchFamily="34" charset="-128"/>
                <a:cs typeface="+mn-cs"/>
              </a:rPr>
              <a:t>la Fundación IDIS damos el primer paso para el proceso de integración del sistema</a:t>
            </a:r>
            <a:r>
              <a:rPr lang="es-ES" sz="3500" b="0" dirty="0">
                <a:solidFill>
                  <a:schemeClr val="bg1">
                    <a:lumMod val="50000"/>
                  </a:schemeClr>
                </a:solidFill>
                <a:latin typeface="Titillium Web"/>
                <a:ea typeface="MS PGothic" panose="020B0600070205080204" pitchFamily="34" charset="-128"/>
                <a:cs typeface="+mn-cs"/>
              </a:rPr>
              <a:t>, que comienza con </a:t>
            </a:r>
            <a:r>
              <a:rPr lang="es-ES" sz="3500" dirty="0">
                <a:solidFill>
                  <a:schemeClr val="bg1">
                    <a:lumMod val="50000"/>
                  </a:schemeClr>
                </a:solidFill>
                <a:latin typeface="Titillium Web"/>
                <a:ea typeface="MS PGothic" panose="020B0600070205080204" pitchFamily="34" charset="-128"/>
                <a:cs typeface="+mn-cs"/>
              </a:rPr>
              <a:t>Hermes App </a:t>
            </a:r>
            <a:r>
              <a:rPr lang="es-ES" sz="3500" b="0" dirty="0">
                <a:solidFill>
                  <a:schemeClr val="bg1">
                    <a:lumMod val="50000"/>
                  </a:schemeClr>
                </a:solidFill>
                <a:latin typeface="Titillium Web"/>
                <a:ea typeface="MS PGothic" panose="020B0600070205080204" pitchFamily="34" charset="-128"/>
                <a:cs typeface="+mn-cs"/>
              </a:rPr>
              <a:t>y que culmina con la consecución de una historia clínica única y por tanto con la consideración de un paciente único.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5B3028-C181-4550-AE52-AED517F1AACE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Claves para la construcción de un espacio sanitario único</a:t>
            </a:r>
          </a:p>
          <a:p>
            <a:endParaRPr lang="es-ES" dirty="0"/>
          </a:p>
        </p:txBody>
      </p:sp>
      <p:pic>
        <p:nvPicPr>
          <p:cNvPr id="5" name="Imagen 4" descr="Imagen que contiene peine&#10;&#10;Descripción generada automáticamente">
            <a:extLst>
              <a:ext uri="{FF2B5EF4-FFF2-40B4-BE49-F238E27FC236}">
                <a16:creationId xmlns:a16="http://schemas.microsoft.com/office/drawing/2014/main" id="{9674D96F-11AB-4FC5-96F3-4822479773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5020" y="1037898"/>
            <a:ext cx="3086100" cy="3584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058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35213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Verde azulado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{67102FAC-0093-B445-BE7A-27512181CE5C}tf10001121</Template>
  <TotalTime>632</TotalTime>
  <Words>661</Words>
  <Application>Microsoft Macintosh PowerPoint</Application>
  <PresentationFormat>Presentación en pantalla (16:9)</PresentationFormat>
  <Paragraphs>66</Paragraphs>
  <Slides>11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Arial</vt:lpstr>
      <vt:lpstr>Calibri</vt:lpstr>
      <vt:lpstr>Titillium Web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Cristina</dc:creator>
  <cp:lastModifiedBy>Beatriz Elola</cp:lastModifiedBy>
  <cp:revision>82</cp:revision>
  <dcterms:created xsi:type="dcterms:W3CDTF">2018-11-19T10:21:19Z</dcterms:created>
  <dcterms:modified xsi:type="dcterms:W3CDTF">2022-02-08T10:16:23Z</dcterms:modified>
</cp:coreProperties>
</file>