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5" r:id="rId2"/>
    <p:sldId id="259" r:id="rId3"/>
    <p:sldId id="267" r:id="rId4"/>
    <p:sldId id="268" r:id="rId5"/>
    <p:sldId id="270" r:id="rId6"/>
    <p:sldId id="269" r:id="rId7"/>
    <p:sldId id="271" r:id="rId8"/>
    <p:sldId id="260" r:id="rId9"/>
    <p:sldId id="262" r:id="rId10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88AF"/>
    <a:srgbClr val="206C9B"/>
    <a:srgbClr val="3494BA"/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0C7DFE-578E-4A7B-8FD5-FE340A3BCE5E}" v="89" dt="2022-02-07T07:15:21.5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7" autoAdjust="0"/>
    <p:restoredTop sz="94648"/>
  </p:normalViewPr>
  <p:slideViewPr>
    <p:cSldViewPr snapToGrid="0" snapToObjects="1">
      <p:cViewPr varScale="1">
        <p:scale>
          <a:sx n="146" d="100"/>
          <a:sy n="146" d="100"/>
        </p:scale>
        <p:origin x="184" y="3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8/2/22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03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46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8609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9791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16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gif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Grupo de Salud Digital de la Fundación IMAS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481881" y="3086981"/>
            <a:ext cx="6133613" cy="636549"/>
          </a:xfrm>
        </p:spPr>
        <p:txBody>
          <a:bodyPr>
            <a:normAutofit fontScale="92500" lnSpcReduction="10000"/>
          </a:bodyPr>
          <a:lstStyle/>
          <a:p>
            <a:r>
              <a:rPr lang="es-ES" sz="1500" i="0" dirty="0">
                <a:solidFill>
                  <a:schemeClr val="tx1"/>
                </a:solidFill>
              </a:rPr>
              <a:t>Ismael Said Criado</a:t>
            </a:r>
            <a:endParaRPr lang="es-ES" dirty="0"/>
          </a:p>
          <a:p>
            <a:r>
              <a:rPr lang="es-ES" dirty="0"/>
              <a:t>Médico Internista. Coordinador del subgrupo de trabajo de nuevas tecnologías de la SEMI.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D94D8C2-2AC4-7945-BD84-B8295E816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4776191" cy="3463855"/>
          </a:xfrm>
        </p:spPr>
        <p:txBody>
          <a:bodyPr>
            <a:normAutofit/>
          </a:bodyPr>
          <a:lstStyle/>
          <a:p>
            <a:r>
              <a:rPr lang="es-ES" dirty="0"/>
              <a:t>Cambio viral: </a:t>
            </a:r>
            <a:r>
              <a:rPr lang="es-ES" b="0" dirty="0">
                <a:solidFill>
                  <a:schemeClr val="tx1"/>
                </a:solidFill>
              </a:rPr>
              <a:t>un pequeño grupo de personas con capacidad "infectiva" (capacidad de transmisión y red de contactos).</a:t>
            </a:r>
          </a:p>
          <a:p>
            <a:pPr algn="just"/>
            <a:r>
              <a:rPr lang="es-ES" dirty="0"/>
              <a:t>Objetivos: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Definir</a:t>
            </a:r>
            <a:r>
              <a:rPr lang="es-ES" b="0" dirty="0">
                <a:solidFill>
                  <a:schemeClr val="tx1"/>
                </a:solidFill>
              </a:rPr>
              <a:t> los </a:t>
            </a:r>
            <a:r>
              <a:rPr lang="es-ES" dirty="0">
                <a:solidFill>
                  <a:schemeClr val="tx1"/>
                </a:solidFill>
              </a:rPr>
              <a:t>requerimientos</a:t>
            </a:r>
            <a:r>
              <a:rPr lang="es-ES" b="0" dirty="0">
                <a:solidFill>
                  <a:schemeClr val="tx1"/>
                </a:solidFill>
              </a:rPr>
              <a:t> exigibles por los </a:t>
            </a:r>
            <a:r>
              <a:rPr lang="es-ES" dirty="0">
                <a:solidFill>
                  <a:schemeClr val="tx1"/>
                </a:solidFill>
              </a:rPr>
              <a:t>profesionales sanitarios </a:t>
            </a:r>
            <a:r>
              <a:rPr lang="es-ES" b="0" dirty="0">
                <a:solidFill>
                  <a:schemeClr val="tx1"/>
                </a:solidFill>
              </a:rPr>
              <a:t>y los </a:t>
            </a:r>
            <a:r>
              <a:rPr lang="es-ES" dirty="0">
                <a:solidFill>
                  <a:schemeClr val="tx1"/>
                </a:solidFill>
              </a:rPr>
              <a:t>pacientes</a:t>
            </a:r>
            <a:r>
              <a:rPr lang="es-ES" b="0" dirty="0">
                <a:solidFill>
                  <a:schemeClr val="tx1"/>
                </a:solidFill>
              </a:rPr>
              <a:t> para cada uno de los “focos preferentes de atención”.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chemeClr val="tx1"/>
                </a:solidFill>
              </a:rPr>
              <a:t>Creación, a corto plazo, de un </a:t>
            </a:r>
            <a:r>
              <a:rPr lang="es-ES" dirty="0">
                <a:solidFill>
                  <a:schemeClr val="tx1"/>
                </a:solidFill>
              </a:rPr>
              <a:t>banco de experiencias de éxito</a:t>
            </a:r>
            <a:r>
              <a:rPr lang="es-ES" b="0" dirty="0">
                <a:solidFill>
                  <a:schemeClr val="tx1"/>
                </a:solidFill>
              </a:rPr>
              <a:t>, que puedan ser escalables / reproducidas / adaptadas.</a:t>
            </a:r>
          </a:p>
          <a:p>
            <a:pPr marL="285750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Cuna de proyectos</a:t>
            </a:r>
            <a:r>
              <a:rPr lang="es-ES" b="0" dirty="0">
                <a:solidFill>
                  <a:schemeClr val="tx1"/>
                </a:solidFill>
              </a:rPr>
              <a:t>: banco de iniciativas, análisis de viabilidad y "conectividad" industrias &amp; sociedades científico-médicas-pacientes.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</a:rPr>
              <a:t>Interlocución</a:t>
            </a:r>
            <a:r>
              <a:rPr lang="es-ES" b="0" dirty="0">
                <a:solidFill>
                  <a:schemeClr val="tx1"/>
                </a:solidFill>
              </a:rPr>
              <a:t> con otros grupos de desarrollo de proyectos.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Misión y visión</a:t>
            </a:r>
          </a:p>
        </p:txBody>
      </p:sp>
      <p:pic>
        <p:nvPicPr>
          <p:cNvPr id="1028" name="Picture 4" descr="Nina Janda - Chief Executive Officer - Global Health Data @ Work | LinkedIn">
            <a:extLst>
              <a:ext uri="{FF2B5EF4-FFF2-40B4-BE49-F238E27FC236}">
                <a16:creationId xmlns:a16="http://schemas.microsoft.com/office/drawing/2014/main" id="{78B7F946-CDD4-4AF1-BB8F-C0DB6657C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352" y="1093464"/>
            <a:ext cx="3463855" cy="346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3</a:t>
            </a:fld>
            <a:endParaRPr lang="es-ES" dirty="0"/>
          </a:p>
        </p:txBody>
      </p:sp>
      <p:pic>
        <p:nvPicPr>
          <p:cNvPr id="5" name="Marcador de contenido 4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45199CA8-FD61-4A80-AAAB-CB42FAC9EC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7627"/>
          <a:stretch/>
        </p:blipFill>
        <p:spPr>
          <a:xfrm>
            <a:off x="4623901" y="954885"/>
            <a:ext cx="4163398" cy="2177813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Sesiones de debate online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97AEBE7-7CCA-4606-A07D-7509BFD6F4A0}"/>
              </a:ext>
            </a:extLst>
          </p:cNvPr>
          <p:cNvSpPr txBox="1"/>
          <p:nvPr/>
        </p:nvSpPr>
        <p:spPr>
          <a:xfrm>
            <a:off x="469739" y="2921311"/>
            <a:ext cx="3809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Reuniones de trabajo quincenales (17 reuniones).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Charlas con expertos.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 de proyectos.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colaborativo mediante </a:t>
            </a:r>
            <a:r>
              <a:rPr lang="es-ES" sz="16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Slack</a:t>
            </a:r>
            <a:r>
              <a:rPr lang="es-ES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Google Drive.</a:t>
            </a:r>
          </a:p>
        </p:txBody>
      </p:sp>
      <p:sp>
        <p:nvSpPr>
          <p:cNvPr id="7" name="Marcador de contenido 1">
            <a:extLst>
              <a:ext uri="{FF2B5EF4-FFF2-40B4-BE49-F238E27FC236}">
                <a16:creationId xmlns:a16="http://schemas.microsoft.com/office/drawing/2014/main" id="{27672F11-F133-4BF9-8CDB-3D74812A2760}"/>
              </a:ext>
            </a:extLst>
          </p:cNvPr>
          <p:cNvSpPr txBox="1">
            <a:spLocks/>
          </p:cNvSpPr>
          <p:nvPr/>
        </p:nvSpPr>
        <p:spPr>
          <a:xfrm>
            <a:off x="527823" y="1130768"/>
            <a:ext cx="4096077" cy="1790852"/>
          </a:xfrm>
          <a:prstGeom prst="rect">
            <a:avLst/>
          </a:prstGeom>
        </p:spPr>
        <p:txBody>
          <a:bodyPr vert="horz" lIns="0" tIns="45720" rIns="91440" bIns="45720" rtlCol="0">
            <a:normAutofit fontScale="85000" lnSpcReduction="10000"/>
          </a:bodyPr>
          <a:lstStyle>
            <a:lvl1pPr marL="0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400" b="1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3999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22993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6992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6799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71988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86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83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98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900" b="0" dirty="0"/>
              <a:t>Integrantes del </a:t>
            </a:r>
            <a:r>
              <a:rPr lang="es-ES" sz="1900" b="0" i="1" dirty="0"/>
              <a:t>think-tank</a:t>
            </a:r>
            <a:r>
              <a:rPr lang="es-ES" sz="1900" b="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900" b="0" dirty="0"/>
              <a:t>Sociedades Científicas.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900" b="0" dirty="0"/>
              <a:t>Plataforma de Asociaciones de Pacientes.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900" b="0" dirty="0"/>
              <a:t>Industria tecnológica.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900" b="0" dirty="0"/>
              <a:t>Expertos en innovación, gestión y </a:t>
            </a:r>
            <a:r>
              <a:rPr lang="es-ES" sz="1900" b="0" dirty="0" err="1"/>
              <a:t>TICs</a:t>
            </a:r>
            <a:r>
              <a:rPr lang="es-ES" sz="1900" b="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C3698DCD-E49A-40AC-8049-B2E734208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5766" y="4458077"/>
            <a:ext cx="1661854" cy="488353"/>
          </a:xfrm>
          <a:prstGeom prst="rect">
            <a:avLst/>
          </a:prstGeom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FE1AAD58-CFB1-4EC5-808A-5745FA50C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5434" y="3353605"/>
            <a:ext cx="457749" cy="416135"/>
          </a:xfrm>
          <a:prstGeom prst="rect">
            <a:avLst/>
          </a:prstGeom>
        </p:spPr>
      </p:pic>
      <p:pic>
        <p:nvPicPr>
          <p:cNvPr id="10" name="Imagen 9" descr="Logotipo&#10;&#10;Descripción generada automáticamente">
            <a:extLst>
              <a:ext uri="{FF2B5EF4-FFF2-40B4-BE49-F238E27FC236}">
                <a16:creationId xmlns:a16="http://schemas.microsoft.com/office/drawing/2014/main" id="{74EE9E36-606C-465C-B288-4EB006B1B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8945" y="3390880"/>
            <a:ext cx="693783" cy="874918"/>
          </a:xfrm>
          <a:prstGeom prst="rect">
            <a:avLst/>
          </a:prstGeom>
        </p:spPr>
      </p:pic>
      <p:pic>
        <p:nvPicPr>
          <p:cNvPr id="11" name="Imagen 10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238A9A8-83EA-4E99-AC6C-800586FD52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2953" y="3196897"/>
            <a:ext cx="942813" cy="565689"/>
          </a:xfrm>
          <a:prstGeom prst="rect">
            <a:avLst/>
          </a:prstGeom>
        </p:spPr>
      </p:pic>
      <p:pic>
        <p:nvPicPr>
          <p:cNvPr id="12" name="Imagen 11" descr="Texto, Logotipo&#10;&#10;Descripción generada automáticamente">
            <a:extLst>
              <a:ext uri="{FF2B5EF4-FFF2-40B4-BE49-F238E27FC236}">
                <a16:creationId xmlns:a16="http://schemas.microsoft.com/office/drawing/2014/main" id="{DE739939-ADF4-4353-AA6A-6ED6FCDCE9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6561" y="4465381"/>
            <a:ext cx="1279039" cy="471487"/>
          </a:xfrm>
          <a:prstGeom prst="rect">
            <a:avLst/>
          </a:prstGeom>
        </p:spPr>
      </p:pic>
      <p:pic>
        <p:nvPicPr>
          <p:cNvPr id="13" name="Imagen 12" descr="Logotipo&#10;&#10;Descripción generada automáticamente">
            <a:extLst>
              <a:ext uri="{FF2B5EF4-FFF2-40B4-BE49-F238E27FC236}">
                <a16:creationId xmlns:a16="http://schemas.microsoft.com/office/drawing/2014/main" id="{D8F86A7E-87B3-4F01-A93F-0350FC48A8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8598" y="3267868"/>
            <a:ext cx="1169923" cy="657964"/>
          </a:xfrm>
          <a:prstGeom prst="rect">
            <a:avLst/>
          </a:prstGeom>
        </p:spPr>
      </p:pic>
      <p:pic>
        <p:nvPicPr>
          <p:cNvPr id="14" name="Imagen 13" descr="Texto&#10;&#10;Descripción generada automáticamente con confianza baja">
            <a:extLst>
              <a:ext uri="{FF2B5EF4-FFF2-40B4-BE49-F238E27FC236}">
                <a16:creationId xmlns:a16="http://schemas.microsoft.com/office/drawing/2014/main" id="{65B8973C-41DA-4A03-A6A4-6C81B259D6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6771" y="4227445"/>
            <a:ext cx="666198" cy="705516"/>
          </a:xfrm>
          <a:prstGeom prst="rect">
            <a:avLst/>
          </a:prstGeom>
        </p:spPr>
      </p:pic>
      <p:pic>
        <p:nvPicPr>
          <p:cNvPr id="15" name="Imagen 14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1739B485-B510-4C18-9D0D-87DD404329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03205" y="4434592"/>
            <a:ext cx="1212610" cy="416135"/>
          </a:xfrm>
          <a:prstGeom prst="rect">
            <a:avLst/>
          </a:prstGeom>
        </p:spPr>
      </p:pic>
      <p:pic>
        <p:nvPicPr>
          <p:cNvPr id="17" name="Imagen 16" descr="Texto&#10;&#10;Descripción generada automáticamente">
            <a:extLst>
              <a:ext uri="{FF2B5EF4-FFF2-40B4-BE49-F238E27FC236}">
                <a16:creationId xmlns:a16="http://schemas.microsoft.com/office/drawing/2014/main" id="{A7BE6F63-7B87-4BA6-9C61-C6A8E407C6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8828" y="3739264"/>
            <a:ext cx="1232250" cy="71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4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5" name="Marcador de contenido 4" descr="Texto, 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8865FD27-3B95-4C04-AE26-50C985B44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1690"/>
          <a:stretch/>
        </p:blipFill>
        <p:spPr>
          <a:xfrm>
            <a:off x="1427357" y="871836"/>
            <a:ext cx="3144644" cy="3988280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10 Principios transformadores para digitalizar el sistema sanitario español</a:t>
            </a:r>
          </a:p>
        </p:txBody>
      </p:sp>
      <p:pic>
        <p:nvPicPr>
          <p:cNvPr id="7" name="Marcador de contenido 4" descr="Texto, Escala de tiempo&#10;&#10;Descripción generada automáticamente con confianza media">
            <a:extLst>
              <a:ext uri="{FF2B5EF4-FFF2-40B4-BE49-F238E27FC236}">
                <a16:creationId xmlns:a16="http://schemas.microsoft.com/office/drawing/2014/main" id="{6789818B-B681-4DB5-86D9-E0E29AFE0D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310"/>
          <a:stretch/>
        </p:blipFill>
        <p:spPr>
          <a:xfrm>
            <a:off x="5158939" y="883519"/>
            <a:ext cx="2925744" cy="397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42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9B408756-FAB5-4CA0-AB26-32A34D164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129943"/>
              </p:ext>
            </p:extLst>
          </p:nvPr>
        </p:nvGraphicFramePr>
        <p:xfrm>
          <a:off x="469739" y="951572"/>
          <a:ext cx="8174197" cy="382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378">
                  <a:extLst>
                    <a:ext uri="{9D8B030D-6E8A-4147-A177-3AD203B41FA5}">
                      <a16:colId xmlns:a16="http://schemas.microsoft.com/office/drawing/2014/main" val="1001079425"/>
                    </a:ext>
                  </a:extLst>
                </a:gridCol>
                <a:gridCol w="3915819">
                  <a:extLst>
                    <a:ext uri="{9D8B030D-6E8A-4147-A177-3AD203B41FA5}">
                      <a16:colId xmlns:a16="http://schemas.microsoft.com/office/drawing/2014/main" val="1447264417"/>
                    </a:ext>
                  </a:extLst>
                </a:gridCol>
              </a:tblGrid>
              <a:tr h="413922">
                <a:tc>
                  <a:txBody>
                    <a:bodyPr/>
                    <a:lstStyle/>
                    <a:p>
                      <a:pPr marL="0" algn="l" defTabSz="503999" rtl="0" eaLnBrk="1" latinLnBrk="0" hangingPunct="1"/>
                      <a:r>
                        <a:rPr lang="es-ES" sz="1984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FORTALEZAS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224347"/>
                  </a:ext>
                </a:extLst>
              </a:tr>
              <a:tr h="1541257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Fragmentación de los Sistemas de información sanitaria.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Las organizaciones suelen convertirse en clientes cautivos del proveedor de la HCE inicial, independientemente del desempeño de la misma.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Dificultad en la explotación de los datos de los pacientes por los servicios/unidades y por los profesionales.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Baja capacitación en competencias digitales de profesionales y gestores necesaria para la adquisición de tecnologías y su implementación en la asistencia clínica.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Escasa coordinación entre desarrolladores de los sistemas de información y los profesionales sanitarios.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Escaso presupuesto dedicado a la adquisición de soluciones innovadoras basadas en nuevas tecnologías.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Aversión al riesgo de los prestadores de salud.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Sistema de publicaciones científicas que no premia la generación de datos compartidos.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Falta de interoperabilidad entre dispositivos e historia clínica electrónica.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Todavía hay hospitales sin HCE o que mantienen algunos trámites en papel.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HCE distintas en Atención Primaria y Atención Hospitalaria.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Fragmentación de HCE en distintas secciones para enfermería y para médicos.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Registro mayoritario de datos no estructurados.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No se incorpora en la inmensa mayoría de las HCE información sobre la experiencia del paciente (</a:t>
                      </a:r>
                      <a:r>
                        <a:rPr lang="es-ES" sz="600" dirty="0" err="1"/>
                        <a:t>PROMs</a:t>
                      </a:r>
                      <a:r>
                        <a:rPr lang="es-ES" sz="600" dirty="0"/>
                        <a:t> y </a:t>
                      </a:r>
                      <a:r>
                        <a:rPr lang="es-ES" sz="600" dirty="0" err="1"/>
                        <a:t>PREMs</a:t>
                      </a:r>
                      <a:r>
                        <a:rPr lang="es-ES" sz="600" dirty="0"/>
                        <a:t>).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Escasa estandarización de la información.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Normativa relativa a los datos de salud de las personas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Sistema sanitario público robusto, con cartera de servicios muy extensa y universal.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Otros sectores productivos relacionados con Sanidad más digitalizados.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Inercia de transformación digital sanitaria en la mayoría de los países del mundo.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La HCE está extendida en España y es buen punto de partida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Mayoría de los profesionales sanitarios implicados y convencidos de las ventajas de la transformación digital.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Disposición de todas las CCAA para desarrollar / implementar estrategias de salud digital.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Disponibilidad de Carpeta de Salud Digital en todas las CCAA.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Efecto disruptivo de la COVID19 en la puesta en marcha de </a:t>
                      </a:r>
                      <a:r>
                        <a:rPr lang="es-ES" sz="600" dirty="0" err="1"/>
                        <a:t>teleconsulta</a:t>
                      </a:r>
                      <a:r>
                        <a:rPr lang="es-ES" sz="600" dirty="0"/>
                        <a:t> y otras áreas de telemedicina.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Los profesionales convencidos de la necesidad de una historia clínica electrónica única y colaborando en su uso.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El surgimiento de una nueva relación médico-paciente, con un paciente activo que quiere liderar su proceso.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Hay especialidades altamente digitalizadas y que usan actualmente IA en su día a día.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63524"/>
                  </a:ext>
                </a:extLst>
              </a:tr>
              <a:tr h="379141">
                <a:tc>
                  <a:txBody>
                    <a:bodyPr/>
                    <a:lstStyle/>
                    <a:p>
                      <a:pPr marL="0" algn="l" defTabSz="503999" rtl="0" eaLnBrk="1" latinLnBrk="0" hangingPunct="1"/>
                      <a:r>
                        <a:rPr lang="es-ES" sz="1984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AMENAZAS</a:t>
                      </a:r>
                    </a:p>
                  </a:txBody>
                  <a:tcPr>
                    <a:solidFill>
                      <a:srgbClr val="3494B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984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OPORTUNIDADES</a:t>
                      </a:r>
                    </a:p>
                  </a:txBody>
                  <a:tcPr>
                    <a:solidFill>
                      <a:srgbClr val="349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748736"/>
                  </a:ext>
                </a:extLst>
              </a:tr>
              <a:tr h="1241685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Fractura administrativa/política entre los servicios de salud regionales que imposibiliten la compartición de datos de los pacientes.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Normalizar para el uso asistencial herramientas externas independientes y no interoperables entre niveles asistenciales y/o CCAA.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Mantenimiento de recursos de gestión de datos ineficientes.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Mantenimiento de cultura organizativa alejada de las necesidades del paciente, como el </a:t>
                      </a:r>
                      <a:r>
                        <a:rPr lang="es-ES" sz="600" dirty="0" err="1"/>
                        <a:t>hospitalocentrismo</a:t>
                      </a:r>
                      <a:r>
                        <a:rPr lang="es-ES" sz="600" dirty="0"/>
                        <a:t> y la Medicina defensiva.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Población envejecida con rechazo al cambio del modelo asistencial clásico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Barreras sociales y económicas para acceso a tecnología.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Miedo a que la atención se lleve prioritariamente de forma remota y por IA.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Falta de comunicación y difusión de nuevas herramientas digitales para fomentar la extensión de su uso por la ciudadanía.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La inversión en sanidad centrada en niveles asistenciales no en necesidades de pacientes.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La falta de inversión en salud  con una estrategia del servicio a prestar. Planteamiento de "vamos a gastar el presupuesto". Objetivos cortos, políticos y poco científicos.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La pandemia de COVID-19 ha facilitado los trámites para el uso de plataformas online.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Modelos empresariales productivos basados en los datos pueden ser emulados en el SNS. 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Integración de los diferentes actores de la asistencia sanitaria gracias a las nuevas </a:t>
                      </a:r>
                      <a:r>
                        <a:rPr lang="es-ES" sz="600" dirty="0" err="1"/>
                        <a:t>TICs</a:t>
                      </a:r>
                      <a:r>
                        <a:rPr lang="es-ES" sz="600" dirty="0"/>
                        <a:t>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Nuevas terapias no farmacológicas.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Disminución de brecha geográfica.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Nuevos modelos para la formación (realidad virtual, realidad aumentada)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Ciudadanía y pacientes mayormente de acuerdo con la transformación digital e implicados en el cuidado de su enfermedad (pacientes expertos).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Disminución de huella ecológica potenciando la comunicación digital y eliminando papel. Estrategias hospitales verdes.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Mayor orientación del sistema de salud hacia la cronicidad, dotándolo de un presupuesto específico para las TIC que permitan un uso más eficiente de los recursos.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s-ES" sz="600" dirty="0"/>
                        <a:t>Disponer de un modelo de asistencial integral, preventivo, participativo y personalizado.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48921"/>
                  </a:ext>
                </a:extLst>
              </a:tr>
            </a:tbl>
          </a:graphicData>
        </a:graphic>
      </p:graphicFrame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Análisis DAFO y CAME de la Transformación Digital sanitaria en España</a:t>
            </a:r>
          </a:p>
        </p:txBody>
      </p:sp>
    </p:spTree>
    <p:extLst>
      <p:ext uri="{BB962C8B-B14F-4D97-AF65-F5344CB8AC3E}">
        <p14:creationId xmlns:p14="http://schemas.microsoft.com/office/powerpoint/2010/main" val="1855895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6</a:t>
            </a:fld>
            <a:endParaRPr lang="es-ES" dirty="0"/>
          </a:p>
        </p:txBody>
      </p:sp>
      <p:pic>
        <p:nvPicPr>
          <p:cNvPr id="5" name="Marcador de contenido 4" descr="Diagrama&#10;&#10;Descripción generada automáticamente">
            <a:extLst>
              <a:ext uri="{FF2B5EF4-FFF2-40B4-BE49-F238E27FC236}">
                <a16:creationId xmlns:a16="http://schemas.microsoft.com/office/drawing/2014/main" id="{BFA7A357-8B92-42D8-9CE9-F6BB3F903A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46262" y="1011046"/>
            <a:ext cx="2995962" cy="1685228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Historia Digital de Salud</a:t>
            </a:r>
          </a:p>
        </p:txBody>
      </p:sp>
      <p:sp>
        <p:nvSpPr>
          <p:cNvPr id="7" name="Marcador de contenido 1">
            <a:extLst>
              <a:ext uri="{FF2B5EF4-FFF2-40B4-BE49-F238E27FC236}">
                <a16:creationId xmlns:a16="http://schemas.microsoft.com/office/drawing/2014/main" id="{3DDE2035-11F0-43A6-A062-8B7B3D5D26AD}"/>
              </a:ext>
            </a:extLst>
          </p:cNvPr>
          <p:cNvSpPr txBox="1">
            <a:spLocks/>
          </p:cNvSpPr>
          <p:nvPr/>
        </p:nvSpPr>
        <p:spPr>
          <a:xfrm>
            <a:off x="464881" y="1011045"/>
            <a:ext cx="5393226" cy="168522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400" b="1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3999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22993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6992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6799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71988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86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83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98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lang="es-ES" b="0" dirty="0"/>
              <a:t>El ciudadano en el centro.</a:t>
            </a:r>
          </a:p>
          <a:p>
            <a:pPr marL="342900" indent="-342900">
              <a:buFont typeface="Arial"/>
              <a:buAutoNum type="arabicPeriod"/>
            </a:pPr>
            <a:r>
              <a:rPr lang="es-ES" b="0" dirty="0"/>
              <a:t>Indicadores sociodemográficos y variables de salud.</a:t>
            </a:r>
          </a:p>
          <a:p>
            <a:pPr marL="342900" indent="-342900">
              <a:buAutoNum type="arabicPeriod"/>
            </a:pPr>
            <a:r>
              <a:rPr lang="es-ES" b="0" dirty="0"/>
              <a:t>CMBD de consulta ambulatoria y de Atención Primaria.</a:t>
            </a:r>
          </a:p>
          <a:p>
            <a:pPr marL="342900" indent="-342900">
              <a:buAutoNum type="arabicPeriod"/>
            </a:pPr>
            <a:r>
              <a:rPr lang="es-ES" b="0" dirty="0"/>
              <a:t>Estándares de protección de datos.</a:t>
            </a:r>
          </a:p>
          <a:p>
            <a:pPr marL="342900" indent="-342900">
              <a:buAutoNum type="arabicPeriod"/>
            </a:pPr>
            <a:r>
              <a:rPr lang="es-ES" b="0" dirty="0"/>
              <a:t>Digital </a:t>
            </a:r>
            <a:r>
              <a:rPr lang="es-ES" b="0" dirty="0" err="1"/>
              <a:t>Twins</a:t>
            </a:r>
            <a:r>
              <a:rPr lang="es-ES" b="0" dirty="0"/>
              <a:t>.</a:t>
            </a:r>
          </a:p>
          <a:p>
            <a:pPr marL="342900" indent="-342900">
              <a:buAutoNum type="arabicPeriod"/>
            </a:pPr>
            <a:endParaRPr lang="es-ES" b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9525A31-080B-4025-9263-3165C42E2306}"/>
              </a:ext>
            </a:extLst>
          </p:cNvPr>
          <p:cNvSpPr txBox="1"/>
          <p:nvPr/>
        </p:nvSpPr>
        <p:spPr>
          <a:xfrm>
            <a:off x="5400936" y="3153561"/>
            <a:ext cx="2877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Premio E-</a:t>
            </a:r>
            <a:r>
              <a:rPr lang="es-ES" sz="1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nnova</a:t>
            </a:r>
            <a:r>
              <a:rPr lang="es-E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es-ES" sz="1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 </a:t>
            </a:r>
            <a:r>
              <a:rPr lang="es-ES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Diario Médico y Correo Farmacéutico. </a:t>
            </a:r>
          </a:p>
        </p:txBody>
      </p:sp>
      <p:pic>
        <p:nvPicPr>
          <p:cNvPr id="8" name="Marcador de contenido 4">
            <a:extLst>
              <a:ext uri="{FF2B5EF4-FFF2-40B4-BE49-F238E27FC236}">
                <a16:creationId xmlns:a16="http://schemas.microsoft.com/office/drawing/2014/main" id="{6D70CFE2-B587-40C5-88EF-44DD27E5EE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820" t="35378" r="17825"/>
          <a:stretch/>
        </p:blipFill>
        <p:spPr>
          <a:xfrm>
            <a:off x="1828580" y="2430063"/>
            <a:ext cx="3479182" cy="2370325"/>
          </a:xfrm>
          <a:prstGeom prst="rect">
            <a:avLst/>
          </a:prstGeom>
        </p:spPr>
      </p:pic>
      <p:sp>
        <p:nvSpPr>
          <p:cNvPr id="2" name="AutoShape 2" descr="Manda tu candidatura a los premios E-nnova Health | DiarioMedico">
            <a:extLst>
              <a:ext uri="{FF2B5EF4-FFF2-40B4-BE49-F238E27FC236}">
                <a16:creationId xmlns:a16="http://schemas.microsoft.com/office/drawing/2014/main" id="{9E002525-F23E-470F-B7F5-3B75557A0A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AutoShape 6" descr="Diario médico / Correo Framacéutico">
            <a:extLst>
              <a:ext uri="{FF2B5EF4-FFF2-40B4-BE49-F238E27FC236}">
                <a16:creationId xmlns:a16="http://schemas.microsoft.com/office/drawing/2014/main" id="{15121ACF-6703-4438-AF0C-7EA32EFD38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ECDA9DE-3088-40AC-ABF8-819E3428DC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687" r="42277" b="65456"/>
          <a:stretch/>
        </p:blipFill>
        <p:spPr>
          <a:xfrm>
            <a:off x="5400936" y="4076891"/>
            <a:ext cx="3241288" cy="69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5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7</a:t>
            </a:fld>
            <a:endParaRPr lang="es-ES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3339CC8-042E-46B6-B9F9-CB608EB9D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3503" t="7717" r="15070" b="34551"/>
          <a:stretch/>
        </p:blipFill>
        <p:spPr>
          <a:xfrm>
            <a:off x="534596" y="1196898"/>
            <a:ext cx="4803397" cy="3033131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Curso de Especialista en Salud Digital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F6E39E4-2AD2-49DC-9C3E-D160F2115B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747" t="12687" r="3009" b="5329"/>
          <a:stretch/>
        </p:blipFill>
        <p:spPr>
          <a:xfrm>
            <a:off x="5619108" y="926662"/>
            <a:ext cx="2765503" cy="4216838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2C83AC22-8057-4C87-A137-3086CB4B0DAA}"/>
              </a:ext>
            </a:extLst>
          </p:cNvPr>
          <p:cNvGrpSpPr/>
          <p:nvPr/>
        </p:nvGrpSpPr>
        <p:grpSpPr>
          <a:xfrm>
            <a:off x="1865551" y="4411471"/>
            <a:ext cx="3613000" cy="483218"/>
            <a:chOff x="2683727" y="883519"/>
            <a:chExt cx="3343371" cy="433046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3C3485A2-D244-49BB-A49C-988FF6F65111}"/>
                </a:ext>
              </a:extLst>
            </p:cNvPr>
            <p:cNvSpPr/>
            <p:nvPr/>
          </p:nvSpPr>
          <p:spPr>
            <a:xfrm>
              <a:off x="2683727" y="883519"/>
              <a:ext cx="3204117" cy="379123"/>
            </a:xfrm>
            <a:prstGeom prst="roundRect">
              <a:avLst/>
            </a:prstGeom>
            <a:gradFill>
              <a:gsLst>
                <a:gs pos="89800">
                  <a:srgbClr val="6488AF"/>
                </a:gs>
                <a:gs pos="0">
                  <a:srgbClr val="206C9B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D45B31C-A8E0-46A6-9C29-F1FC34A7626D}"/>
                </a:ext>
              </a:extLst>
            </p:cNvPr>
            <p:cNvSpPr txBox="1"/>
            <p:nvPr/>
          </p:nvSpPr>
          <p:spPr>
            <a:xfrm>
              <a:off x="2796962" y="903257"/>
              <a:ext cx="3230136" cy="4133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800" dirty="0">
                  <a:solidFill>
                    <a:schemeClr val="bg1"/>
                  </a:solidFill>
                </a:rPr>
                <a:t>https://ehealth.imasfundacion.es/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70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2">
            <a:extLst>
              <a:ext uri="{FF2B5EF4-FFF2-40B4-BE49-F238E27FC236}">
                <a16:creationId xmlns:a16="http://schemas.microsoft.com/office/drawing/2014/main" id="{196F9C57-1CB1-B74D-9BC9-4DBAFCF1A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B08A165-7A8D-B147-AB2C-F10461008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043"/>
            <a:ext cx="7809324" cy="3463855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s-ES" sz="1800" b="0" dirty="0"/>
              <a:t>La transformación digital de la Sanidad española debe tener en cuenta la </a:t>
            </a:r>
            <a:r>
              <a:rPr lang="es-ES" sz="1800" dirty="0"/>
              <a:t>perspectiva de los profesionales y los pacientes</a:t>
            </a:r>
            <a:r>
              <a:rPr lang="es-ES" sz="1800" b="0" dirty="0"/>
              <a:t>.</a:t>
            </a:r>
          </a:p>
          <a:p>
            <a:pPr marL="285750" indent="-285750">
              <a:buFontTx/>
              <a:buChar char="-"/>
            </a:pPr>
            <a:r>
              <a:rPr lang="es-ES" sz="1800" b="0" dirty="0"/>
              <a:t>La Fundación IMAS da voz a un </a:t>
            </a:r>
            <a:r>
              <a:rPr lang="es-ES" sz="1800" dirty="0"/>
              <a:t>grupo heterogéneo y multidisciplinar </a:t>
            </a:r>
            <a:r>
              <a:rPr lang="es-ES" sz="1800" b="0" dirty="0"/>
              <a:t>de sociedades científicas, profesionales y pacientes interesados en colaborar con la transformación digital efectiva del sistema.</a:t>
            </a:r>
          </a:p>
          <a:p>
            <a:pPr marL="285750" indent="-285750">
              <a:buFontTx/>
              <a:buChar char="-"/>
            </a:pPr>
            <a:r>
              <a:rPr lang="es-ES" sz="1800" b="0" dirty="0"/>
              <a:t>Las </a:t>
            </a:r>
            <a:r>
              <a:rPr lang="es-ES" sz="1800" dirty="0"/>
              <a:t>líneas estratégicas </a:t>
            </a:r>
            <a:r>
              <a:rPr lang="es-ES" sz="1800" b="0" dirty="0"/>
              <a:t>en desarrollo dentro del grupo de Salud Digital de la Fundación IMAS son: </a:t>
            </a:r>
          </a:p>
          <a:p>
            <a:pPr marL="789749" lvl="1" indent="-285750">
              <a:buFontTx/>
              <a:buChar char="-"/>
            </a:pPr>
            <a:r>
              <a:rPr lang="es-ES" sz="1600" b="0" dirty="0">
                <a:solidFill>
                  <a:srgbClr val="3494BA"/>
                </a:solidFill>
              </a:rPr>
              <a:t>la </a:t>
            </a:r>
            <a:r>
              <a:rPr lang="es-ES" sz="1600" dirty="0">
                <a:solidFill>
                  <a:srgbClr val="3494BA"/>
                </a:solidFill>
              </a:rPr>
              <a:t>formación</a:t>
            </a:r>
            <a:r>
              <a:rPr lang="es-ES" sz="1600" b="0" dirty="0">
                <a:solidFill>
                  <a:srgbClr val="3494BA"/>
                </a:solidFill>
              </a:rPr>
              <a:t> en competencias digitales para profesionales, </a:t>
            </a:r>
          </a:p>
          <a:p>
            <a:pPr marL="789749" lvl="1" indent="-285750">
              <a:buFontTx/>
              <a:buChar char="-"/>
            </a:pPr>
            <a:r>
              <a:rPr lang="es-ES" sz="1600" b="0" dirty="0">
                <a:solidFill>
                  <a:srgbClr val="3494BA"/>
                </a:solidFill>
              </a:rPr>
              <a:t>la </a:t>
            </a:r>
            <a:r>
              <a:rPr lang="es-ES" sz="1600" dirty="0">
                <a:solidFill>
                  <a:srgbClr val="3494BA"/>
                </a:solidFill>
              </a:rPr>
              <a:t>colaboración</a:t>
            </a:r>
            <a:r>
              <a:rPr lang="es-ES" sz="1600" b="0" dirty="0">
                <a:solidFill>
                  <a:srgbClr val="3494BA"/>
                </a:solidFill>
              </a:rPr>
              <a:t> multidisciplinar entre tecnólogos, profesionales sanitarios y pacientes expertos y,</a:t>
            </a:r>
          </a:p>
          <a:p>
            <a:pPr marL="789749" lvl="1" indent="-285750">
              <a:buFontTx/>
              <a:buChar char="-"/>
            </a:pPr>
            <a:r>
              <a:rPr lang="es-ES" sz="1600" b="0" dirty="0">
                <a:solidFill>
                  <a:srgbClr val="3494BA"/>
                </a:solidFill>
              </a:rPr>
              <a:t>el desarrollo de proyectos de </a:t>
            </a:r>
            <a:r>
              <a:rPr lang="es-ES" sz="1600" dirty="0">
                <a:solidFill>
                  <a:srgbClr val="3494BA"/>
                </a:solidFill>
              </a:rPr>
              <a:t>innovación disruptiva</a:t>
            </a:r>
            <a:r>
              <a:rPr lang="es-ES" sz="1600" b="0" dirty="0">
                <a:solidFill>
                  <a:srgbClr val="3494BA"/>
                </a:solidFill>
              </a:rPr>
              <a:t>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40BE4-2DD2-854B-A5B1-159843DDA27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Mensajes finales</a:t>
            </a:r>
          </a:p>
        </p:txBody>
      </p:sp>
    </p:spTree>
    <p:extLst>
      <p:ext uri="{BB962C8B-B14F-4D97-AF65-F5344CB8AC3E}">
        <p14:creationId xmlns:p14="http://schemas.microsoft.com/office/powerpoint/2010/main" val="204145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521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751</TotalTime>
  <Words>1054</Words>
  <Application>Microsoft Macintosh PowerPoint</Application>
  <PresentationFormat>Presentación en pantalla (16:9)</PresentationFormat>
  <Paragraphs>102</Paragraphs>
  <Slides>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Beatriz Elola</cp:lastModifiedBy>
  <cp:revision>67</cp:revision>
  <dcterms:created xsi:type="dcterms:W3CDTF">2018-11-19T10:21:19Z</dcterms:created>
  <dcterms:modified xsi:type="dcterms:W3CDTF">2022-02-08T10:17:14Z</dcterms:modified>
</cp:coreProperties>
</file>